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90" r:id="rId1"/>
  </p:sldMasterIdLst>
  <p:notesMasterIdLst>
    <p:notesMasterId r:id="rId17"/>
  </p:notesMasterIdLst>
  <p:sldIdLst>
    <p:sldId id="256" r:id="rId2"/>
    <p:sldId id="257" r:id="rId3"/>
    <p:sldId id="276" r:id="rId4"/>
    <p:sldId id="258" r:id="rId5"/>
    <p:sldId id="259" r:id="rId6"/>
    <p:sldId id="260" r:id="rId7"/>
    <p:sldId id="263" r:id="rId8"/>
    <p:sldId id="277" r:id="rId9"/>
    <p:sldId id="262" r:id="rId10"/>
    <p:sldId id="281" r:id="rId11"/>
    <p:sldId id="267" r:id="rId12"/>
    <p:sldId id="264" r:id="rId13"/>
    <p:sldId id="280" r:id="rId14"/>
    <p:sldId id="282" r:id="rId15"/>
    <p:sldId id="283" r:id="rId16"/>
  </p:sldIdLst>
  <p:sldSz cx="12192000" cy="6858000"/>
  <p:notesSz cx="6858000" cy="9144000"/>
  <p:defaultText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987" autoAdjust="0"/>
    <p:restoredTop sz="81013" autoAdjust="0"/>
  </p:normalViewPr>
  <p:slideViewPr>
    <p:cSldViewPr snapToGrid="0">
      <p:cViewPr varScale="1">
        <p:scale>
          <a:sx n="55" d="100"/>
          <a:sy n="55" d="100"/>
        </p:scale>
        <p:origin x="-1176" y="-78"/>
      </p:cViewPr>
      <p:guideLst>
        <p:guide orient="horz" pos="2160"/>
        <p:guide pos="384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l-GR"/>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6B5F7E5-D29C-40C5-85FB-335F920D4AC4}" type="datetimeFigureOut">
              <a:rPr lang="el-GR" smtClean="0"/>
              <a:pPr/>
              <a:t>7/4/2017</a:t>
            </a:fld>
            <a:endParaRPr lang="el-GR"/>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l-GR"/>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l-GR"/>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693B273-B239-404D-BC41-224433E288BA}" type="slidenum">
              <a:rPr lang="el-GR" smtClean="0"/>
              <a:pPr/>
              <a:t>‹#›</a:t>
            </a:fld>
            <a:endParaRPr lang="el-GR"/>
          </a:p>
        </p:txBody>
      </p:sp>
    </p:spTree>
    <p:extLst>
      <p:ext uri="{BB962C8B-B14F-4D97-AF65-F5344CB8AC3E}">
        <p14:creationId xmlns="" xmlns:p14="http://schemas.microsoft.com/office/powerpoint/2010/main" val="179570875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GUL was one</a:t>
            </a:r>
            <a:r>
              <a:rPr lang="en-US" baseline="0" dirty="0" smtClean="0"/>
              <a:t> of our first big scale project we have undertaken that period. In this project research and urban interventions were conducted from April 2014 to October 2015. </a:t>
            </a:r>
            <a:endParaRPr lang="el-GR" dirty="0"/>
          </a:p>
        </p:txBody>
      </p:sp>
      <p:sp>
        <p:nvSpPr>
          <p:cNvPr id="4" name="Slide Number Placeholder 3"/>
          <p:cNvSpPr>
            <a:spLocks noGrp="1"/>
          </p:cNvSpPr>
          <p:nvPr>
            <p:ph type="sldNum" sz="quarter" idx="10"/>
          </p:nvPr>
        </p:nvSpPr>
        <p:spPr/>
        <p:txBody>
          <a:bodyPr/>
          <a:lstStyle/>
          <a:p>
            <a:fld id="{E693B273-B239-404D-BC41-224433E288BA}" type="slidenum">
              <a:rPr lang="el-GR" smtClean="0"/>
              <a:pPr/>
              <a:t>1</a:t>
            </a:fld>
            <a:endParaRPr lang="el-GR"/>
          </a:p>
        </p:txBody>
      </p:sp>
    </p:spTree>
    <p:extLst>
      <p:ext uri="{BB962C8B-B14F-4D97-AF65-F5344CB8AC3E}">
        <p14:creationId xmlns="" xmlns:p14="http://schemas.microsoft.com/office/powerpoint/2010/main" val="205463902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200"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The success of these events was partly the result of an open call for participation which attracted the spontaneity and energy of diverse groups of people. The space was free and open to all with no boundaries, inviting all to participate and actively engage both inside and outside the Bubble. Forty six activities were presented during the timespan of the events and more than 150 people took part in the organization. </a:t>
            </a:r>
            <a:endParaRPr lang="el-GR" sz="1200" kern="1200" dirty="0" smtClean="0">
              <a:solidFill>
                <a:schemeClr val="tx1"/>
              </a:solidFill>
              <a:effectLst/>
              <a:latin typeface="+mn-lt"/>
              <a:ea typeface="+mn-ea"/>
              <a:cs typeface="+mn-cs"/>
            </a:endParaRPr>
          </a:p>
          <a:p>
            <a:endParaRPr lang="el-GR" dirty="0"/>
          </a:p>
        </p:txBody>
      </p:sp>
      <p:sp>
        <p:nvSpPr>
          <p:cNvPr id="4" name="Slide Number Placeholder 3"/>
          <p:cNvSpPr>
            <a:spLocks noGrp="1"/>
          </p:cNvSpPr>
          <p:nvPr>
            <p:ph type="sldNum" sz="quarter" idx="10"/>
          </p:nvPr>
        </p:nvSpPr>
        <p:spPr/>
        <p:txBody>
          <a:bodyPr/>
          <a:lstStyle/>
          <a:p>
            <a:fld id="{E693B273-B239-404D-BC41-224433E288BA}" type="slidenum">
              <a:rPr lang="el-GR" smtClean="0"/>
              <a:pPr/>
              <a:t>11</a:t>
            </a:fld>
            <a:endParaRPr lang="el-GR"/>
          </a:p>
        </p:txBody>
      </p:sp>
    </p:spTree>
    <p:extLst>
      <p:ext uri="{BB962C8B-B14F-4D97-AF65-F5344CB8AC3E}">
        <p14:creationId xmlns="" xmlns:p14="http://schemas.microsoft.com/office/powerpoint/2010/main" val="250740161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Different range of actions from collectives, artists, informal groups, community organizations, other NGO’s, designers and performers offered a varied and vibrant program of activities. The project provided a stage for NGO’s to present in creative format their work and be heard in a public space. Through the slide you can see a list of our collaborators during the project. </a:t>
            </a:r>
            <a:endParaRPr lang="el-GR" sz="1200" kern="1200" dirty="0" smtClean="0">
              <a:solidFill>
                <a:schemeClr val="tx1"/>
              </a:solidFill>
              <a:effectLst/>
              <a:latin typeface="+mn-lt"/>
              <a:ea typeface="+mn-ea"/>
              <a:cs typeface="+mn-cs"/>
            </a:endParaRPr>
          </a:p>
          <a:p>
            <a:endParaRPr lang="el-GR" dirty="0"/>
          </a:p>
        </p:txBody>
      </p:sp>
      <p:sp>
        <p:nvSpPr>
          <p:cNvPr id="4" name="Slide Number Placeholder 3"/>
          <p:cNvSpPr>
            <a:spLocks noGrp="1"/>
          </p:cNvSpPr>
          <p:nvPr>
            <p:ph type="sldNum" sz="quarter" idx="10"/>
          </p:nvPr>
        </p:nvSpPr>
        <p:spPr/>
        <p:txBody>
          <a:bodyPr/>
          <a:lstStyle/>
          <a:p>
            <a:fld id="{E693B273-B239-404D-BC41-224433E288BA}" type="slidenum">
              <a:rPr lang="el-GR" smtClean="0"/>
              <a:pPr/>
              <a:t>12</a:t>
            </a:fld>
            <a:endParaRPr lang="el-GR"/>
          </a:p>
        </p:txBody>
      </p:sp>
    </p:spTree>
    <p:extLst>
      <p:ext uri="{BB962C8B-B14F-4D97-AF65-F5344CB8AC3E}">
        <p14:creationId xmlns="" xmlns:p14="http://schemas.microsoft.com/office/powerpoint/2010/main" val="378821613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The events provided opportunities for freedom of expression to the wider public in particular for artists, youth and migrant groups both as viewers and through active participation in the proposed activities.  They introduced a multi-programmatic function celebrating public space and presented to the citizens their right to appropriate such spaces. They have challenged the identity of monuments in the city making them more accessible to the citizens. </a:t>
            </a:r>
            <a:endParaRPr lang="el-GR" sz="1200" kern="1200" dirty="0" smtClean="0">
              <a:solidFill>
                <a:schemeClr val="tx1"/>
              </a:solidFill>
              <a:effectLst/>
              <a:latin typeface="+mn-lt"/>
              <a:ea typeface="+mn-ea"/>
              <a:cs typeface="+mn-cs"/>
            </a:endParaRPr>
          </a:p>
          <a:p>
            <a:endParaRPr lang="el-GR" dirty="0"/>
          </a:p>
        </p:txBody>
      </p:sp>
      <p:sp>
        <p:nvSpPr>
          <p:cNvPr id="4" name="Slide Number Placeholder 3"/>
          <p:cNvSpPr>
            <a:spLocks noGrp="1"/>
          </p:cNvSpPr>
          <p:nvPr>
            <p:ph type="sldNum" sz="quarter" idx="10"/>
          </p:nvPr>
        </p:nvSpPr>
        <p:spPr/>
        <p:txBody>
          <a:bodyPr/>
          <a:lstStyle/>
          <a:p>
            <a:fld id="{E693B273-B239-404D-BC41-224433E288BA}" type="slidenum">
              <a:rPr lang="el-GR" smtClean="0"/>
              <a:pPr/>
              <a:t>13</a:t>
            </a:fld>
            <a:endParaRPr lang="el-GR"/>
          </a:p>
        </p:txBody>
      </p:sp>
    </p:spTree>
    <p:extLst>
      <p:ext uri="{BB962C8B-B14F-4D97-AF65-F5344CB8AC3E}">
        <p14:creationId xmlns="" xmlns:p14="http://schemas.microsoft.com/office/powerpoint/2010/main" val="207980495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Participative design solutions can act as a catalyst for social change and regeneration of public spaces. One of the main impact of the project was the change of perception about public spaces in Cyprus. Public space in the research sites became a platform for dialogue and social interaction through the proposed interventions. The examples of the site-specific interventions establish that when public spaces incorporate elements of creativity, interaction, pleasure, ease of accessibility, participation, flexibility and freedom of action , a whole new range of possibilities for social interaction and sustainable urban living can emerge. </a:t>
            </a:r>
            <a:r>
              <a:rPr lang="en-US" sz="1200" kern="1200" dirty="0" err="1" smtClean="0">
                <a:solidFill>
                  <a:schemeClr val="tx1"/>
                </a:solidFill>
                <a:effectLst/>
                <a:latin typeface="+mn-lt"/>
                <a:ea typeface="+mn-ea"/>
                <a:cs typeface="+mn-cs"/>
              </a:rPr>
              <a:t>Fouskopolis</a:t>
            </a:r>
            <a:r>
              <a:rPr lang="en-US" sz="1200" kern="1200" dirty="0" smtClean="0">
                <a:solidFill>
                  <a:schemeClr val="tx1"/>
                </a:solidFill>
                <a:effectLst/>
                <a:latin typeface="+mn-lt"/>
                <a:ea typeface="+mn-ea"/>
                <a:cs typeface="+mn-cs"/>
              </a:rPr>
              <a:t> seemed to be successful with elements such as high participation and perceived high satisfaction rates. </a:t>
            </a:r>
            <a:endParaRPr lang="el-GR" sz="1200" kern="1200" dirty="0" smtClean="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l-GR" dirty="0"/>
          </a:p>
        </p:txBody>
      </p:sp>
      <p:sp>
        <p:nvSpPr>
          <p:cNvPr id="4" name="Slide Number Placeholder 3"/>
          <p:cNvSpPr>
            <a:spLocks noGrp="1"/>
          </p:cNvSpPr>
          <p:nvPr>
            <p:ph type="sldNum" sz="quarter" idx="10"/>
          </p:nvPr>
        </p:nvSpPr>
        <p:spPr/>
        <p:txBody>
          <a:bodyPr/>
          <a:lstStyle/>
          <a:p>
            <a:fld id="{E693B273-B239-404D-BC41-224433E288BA}" type="slidenum">
              <a:rPr lang="el-GR" smtClean="0"/>
              <a:pPr/>
              <a:t>14</a:t>
            </a:fld>
            <a:endParaRPr lang="el-GR"/>
          </a:p>
        </p:txBody>
      </p:sp>
    </p:spTree>
    <p:extLst>
      <p:ext uri="{BB962C8B-B14F-4D97-AF65-F5344CB8AC3E}">
        <p14:creationId xmlns="" xmlns:p14="http://schemas.microsoft.com/office/powerpoint/2010/main" val="181668450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l-GR" dirty="0"/>
          </a:p>
        </p:txBody>
      </p:sp>
      <p:sp>
        <p:nvSpPr>
          <p:cNvPr id="4" name="Slide Number Placeholder 3"/>
          <p:cNvSpPr>
            <a:spLocks noGrp="1"/>
          </p:cNvSpPr>
          <p:nvPr>
            <p:ph type="sldNum" sz="quarter" idx="10"/>
          </p:nvPr>
        </p:nvSpPr>
        <p:spPr/>
        <p:txBody>
          <a:bodyPr/>
          <a:lstStyle/>
          <a:p>
            <a:fld id="{E693B273-B239-404D-BC41-224433E288BA}" type="slidenum">
              <a:rPr lang="el-GR" smtClean="0"/>
              <a:pPr/>
              <a:t>15</a:t>
            </a:fld>
            <a:endParaRPr lang="el-GR"/>
          </a:p>
        </p:txBody>
      </p:sp>
    </p:spTree>
    <p:extLst>
      <p:ext uri="{BB962C8B-B14F-4D97-AF65-F5344CB8AC3E}">
        <p14:creationId xmlns="" xmlns:p14="http://schemas.microsoft.com/office/powerpoint/2010/main" val="364072158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l-GR" dirty="0"/>
          </a:p>
        </p:txBody>
      </p:sp>
      <p:sp>
        <p:nvSpPr>
          <p:cNvPr id="4" name="Slide Number Placeholder 3"/>
          <p:cNvSpPr>
            <a:spLocks noGrp="1"/>
          </p:cNvSpPr>
          <p:nvPr>
            <p:ph type="sldNum" sz="quarter" idx="10"/>
          </p:nvPr>
        </p:nvSpPr>
        <p:spPr/>
        <p:txBody>
          <a:bodyPr/>
          <a:lstStyle/>
          <a:p>
            <a:fld id="{E693B273-B239-404D-BC41-224433E288BA}" type="slidenum">
              <a:rPr lang="el-GR" smtClean="0"/>
              <a:pPr/>
              <a:t>2</a:t>
            </a:fld>
            <a:endParaRPr lang="el-GR"/>
          </a:p>
        </p:txBody>
      </p:sp>
    </p:spTree>
    <p:extLst>
      <p:ext uri="{BB962C8B-B14F-4D97-AF65-F5344CB8AC3E}">
        <p14:creationId xmlns="" xmlns:p14="http://schemas.microsoft.com/office/powerpoint/2010/main" val="413778197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l-GR" dirty="0"/>
          </a:p>
        </p:txBody>
      </p:sp>
      <p:sp>
        <p:nvSpPr>
          <p:cNvPr id="4" name="Slide Number Placeholder 3"/>
          <p:cNvSpPr>
            <a:spLocks noGrp="1"/>
          </p:cNvSpPr>
          <p:nvPr>
            <p:ph type="sldNum" sz="quarter" idx="10"/>
          </p:nvPr>
        </p:nvSpPr>
        <p:spPr/>
        <p:txBody>
          <a:bodyPr/>
          <a:lstStyle/>
          <a:p>
            <a:fld id="{E693B273-B239-404D-BC41-224433E288BA}" type="slidenum">
              <a:rPr lang="el-GR" smtClean="0"/>
              <a:pPr/>
              <a:t>3</a:t>
            </a:fld>
            <a:endParaRPr lang="el-GR"/>
          </a:p>
        </p:txBody>
      </p:sp>
    </p:spTree>
    <p:extLst>
      <p:ext uri="{BB962C8B-B14F-4D97-AF65-F5344CB8AC3E}">
        <p14:creationId xmlns="" xmlns:p14="http://schemas.microsoft.com/office/powerpoint/2010/main" val="245540696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Green Urban Lab was  one of our biggest urban scale projects and it emerged out of the need to improve the urban public culture that is lacking in Cyprus . The overarching aim of the GUL was to investigate how public spaces In Cyprus are used and how creative actions in the city could change the public’s perception and usage of such spaces. It intended to raise people’s awareness of the importance of public space as a democratic platform and make room for social innovative processes to emerge through the regeneration of public spaces in Cyprus.</a:t>
            </a:r>
            <a:endParaRPr lang="el-GR" sz="1200" kern="1200" dirty="0" smtClean="0">
              <a:solidFill>
                <a:schemeClr val="tx1"/>
              </a:solidFill>
              <a:effectLst/>
              <a:latin typeface="+mn-lt"/>
              <a:ea typeface="+mn-ea"/>
              <a:cs typeface="+mn-cs"/>
            </a:endParaRPr>
          </a:p>
          <a:p>
            <a:endParaRPr lang="el-GR" dirty="0"/>
          </a:p>
        </p:txBody>
      </p:sp>
      <p:sp>
        <p:nvSpPr>
          <p:cNvPr id="4" name="Slide Number Placeholder 3"/>
          <p:cNvSpPr>
            <a:spLocks noGrp="1"/>
          </p:cNvSpPr>
          <p:nvPr>
            <p:ph type="sldNum" sz="quarter" idx="10"/>
          </p:nvPr>
        </p:nvSpPr>
        <p:spPr/>
        <p:txBody>
          <a:bodyPr/>
          <a:lstStyle/>
          <a:p>
            <a:fld id="{E693B273-B239-404D-BC41-224433E288BA}" type="slidenum">
              <a:rPr lang="el-GR" smtClean="0"/>
              <a:pPr/>
              <a:t>5</a:t>
            </a:fld>
            <a:endParaRPr lang="el-GR"/>
          </a:p>
        </p:txBody>
      </p:sp>
    </p:spTree>
    <p:extLst>
      <p:ext uri="{BB962C8B-B14F-4D97-AF65-F5344CB8AC3E}">
        <p14:creationId xmlns="" xmlns:p14="http://schemas.microsoft.com/office/powerpoint/2010/main" val="135508480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It purposed to regenerate public spaces that are underutilized in Cyprus and provide a platform for social interaction. With this project we aimed to identify issues and opportunities related to public space and to offer guidelines on how design and participatory democracy improvements could strengthen civil society while raising the quality of urban public space. Through</a:t>
            </a:r>
            <a:r>
              <a:rPr lang="en-US" sz="1200" kern="1200" baseline="0" dirty="0" smtClean="0">
                <a:solidFill>
                  <a:schemeClr val="tx1"/>
                </a:solidFill>
                <a:effectLst/>
                <a:latin typeface="+mn-lt"/>
                <a:ea typeface="+mn-ea"/>
                <a:cs typeface="+mn-cs"/>
              </a:rPr>
              <a:t> this project </a:t>
            </a:r>
            <a:r>
              <a:rPr lang="en-US" sz="1200" kern="1200" dirty="0" smtClean="0">
                <a:solidFill>
                  <a:schemeClr val="tx1"/>
                </a:solidFill>
                <a:effectLst/>
                <a:latin typeface="+mn-lt"/>
                <a:ea typeface="+mn-ea"/>
                <a:cs typeface="+mn-cs"/>
              </a:rPr>
              <a:t> we r</a:t>
            </a:r>
            <a:r>
              <a:rPr lang="en-US" sz="1200" dirty="0" smtClean="0"/>
              <a:t>einforced social exchange amongst diverse under-represented target groups in</a:t>
            </a:r>
            <a:r>
              <a:rPr lang="en-US" sz="1200" baseline="0" dirty="0" smtClean="0"/>
              <a:t> order to provide a platform for dialogue. </a:t>
            </a:r>
            <a:endParaRPr lang="en-US" sz="1200" dirty="0" smtClean="0"/>
          </a:p>
          <a:p>
            <a:pPr marL="0" marR="0" lvl="0" indent="0" algn="l" defTabSz="914400" rtl="0" eaLnBrk="1" fontAlgn="auto" latinLnBrk="0" hangingPunct="1">
              <a:lnSpc>
                <a:spcPct val="100000"/>
              </a:lnSpc>
              <a:spcBef>
                <a:spcPts val="0"/>
              </a:spcBef>
              <a:spcAft>
                <a:spcPts val="0"/>
              </a:spcAft>
              <a:buClrTx/>
              <a:buSzTx/>
              <a:buFontTx/>
              <a:buNone/>
              <a:tabLst/>
              <a:defRPr/>
            </a:pPr>
            <a:endParaRPr lang="el-GR" sz="1200" kern="1200" dirty="0" smtClean="0">
              <a:solidFill>
                <a:schemeClr val="tx1"/>
              </a:solidFill>
              <a:effectLst/>
              <a:latin typeface="+mn-lt"/>
              <a:ea typeface="+mn-ea"/>
              <a:cs typeface="+mn-cs"/>
            </a:endParaRPr>
          </a:p>
          <a:p>
            <a:endParaRPr lang="el-GR" dirty="0"/>
          </a:p>
        </p:txBody>
      </p:sp>
      <p:sp>
        <p:nvSpPr>
          <p:cNvPr id="4" name="Slide Number Placeholder 3"/>
          <p:cNvSpPr>
            <a:spLocks noGrp="1"/>
          </p:cNvSpPr>
          <p:nvPr>
            <p:ph type="sldNum" sz="quarter" idx="10"/>
          </p:nvPr>
        </p:nvSpPr>
        <p:spPr/>
        <p:txBody>
          <a:bodyPr/>
          <a:lstStyle/>
          <a:p>
            <a:fld id="{E693B273-B239-404D-BC41-224433E288BA}" type="slidenum">
              <a:rPr lang="el-GR" smtClean="0"/>
              <a:pPr/>
              <a:t>6</a:t>
            </a:fld>
            <a:endParaRPr lang="el-GR"/>
          </a:p>
        </p:txBody>
      </p:sp>
    </p:spTree>
    <p:extLst>
      <p:ext uri="{BB962C8B-B14F-4D97-AF65-F5344CB8AC3E}">
        <p14:creationId xmlns="" xmlns:p14="http://schemas.microsoft.com/office/powerpoint/2010/main" val="229555947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The project adopted a collaborative and participatory nature from conception through to implementation. A range of activities were carried out varying in scale and approach, included specialized workshops, research techniques such as surveys, </a:t>
            </a:r>
            <a:r>
              <a:rPr lang="en-US" sz="1200" kern="1200" dirty="0" err="1" smtClean="0">
                <a:solidFill>
                  <a:schemeClr val="tx1"/>
                </a:solidFill>
                <a:effectLst/>
                <a:latin typeface="+mn-lt"/>
                <a:ea typeface="+mn-ea"/>
                <a:cs typeface="+mn-cs"/>
              </a:rPr>
              <a:t>questionnaires,interviews</a:t>
            </a:r>
            <a:r>
              <a:rPr lang="en-US" sz="1200" kern="1200" dirty="0" smtClean="0">
                <a:solidFill>
                  <a:schemeClr val="tx1"/>
                </a:solidFill>
                <a:effectLst/>
                <a:latin typeface="+mn-lt"/>
                <a:ea typeface="+mn-ea"/>
                <a:cs typeface="+mn-cs"/>
              </a:rPr>
              <a:t> with the citizens before and after the interventions in the sites, mapping techniques, and hands on explorations such as photographic and video documentation. As a result of these working methods a nation- wide public space event was organized.  </a:t>
            </a:r>
            <a:endParaRPr lang="el-GR" sz="1200" kern="1200" dirty="0" smtClean="0">
              <a:solidFill>
                <a:schemeClr val="tx1"/>
              </a:solidFill>
              <a:effectLst/>
              <a:latin typeface="+mn-lt"/>
              <a:ea typeface="+mn-ea"/>
              <a:cs typeface="+mn-cs"/>
            </a:endParaRPr>
          </a:p>
          <a:p>
            <a:endParaRPr lang="el-GR" dirty="0"/>
          </a:p>
        </p:txBody>
      </p:sp>
      <p:sp>
        <p:nvSpPr>
          <p:cNvPr id="4" name="Slide Number Placeholder 3"/>
          <p:cNvSpPr>
            <a:spLocks noGrp="1"/>
          </p:cNvSpPr>
          <p:nvPr>
            <p:ph type="sldNum" sz="quarter" idx="10"/>
          </p:nvPr>
        </p:nvSpPr>
        <p:spPr/>
        <p:txBody>
          <a:bodyPr/>
          <a:lstStyle/>
          <a:p>
            <a:fld id="{E693B273-B239-404D-BC41-224433E288BA}" type="slidenum">
              <a:rPr lang="el-GR" smtClean="0"/>
              <a:pPr/>
              <a:t>7</a:t>
            </a:fld>
            <a:endParaRPr lang="el-GR"/>
          </a:p>
        </p:txBody>
      </p:sp>
    </p:spTree>
    <p:extLst>
      <p:ext uri="{BB962C8B-B14F-4D97-AF65-F5344CB8AC3E}">
        <p14:creationId xmlns="" xmlns:p14="http://schemas.microsoft.com/office/powerpoint/2010/main" val="335611640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Out of a random sample of 1000 people the main research questions were addressing how people in Cyprus view, use and interact with their public space. One of our result was that while an urban public space offering is available citizens prefer semi-public spaces such as malls that provide controlled public life. (TABLE 1) Only a third of the respondents being satisfied by the quality of the public spaces. As</a:t>
            </a:r>
            <a:r>
              <a:rPr lang="en-US" sz="1200" kern="1200" baseline="0" dirty="0" smtClean="0">
                <a:solidFill>
                  <a:schemeClr val="tx1"/>
                </a:solidFill>
                <a:effectLst/>
                <a:latin typeface="+mn-lt"/>
                <a:ea typeface="+mn-ea"/>
                <a:cs typeface="+mn-cs"/>
              </a:rPr>
              <a:t> you can see form table 2</a:t>
            </a:r>
            <a:r>
              <a:rPr lang="en-US" sz="1200" kern="1200" dirty="0" smtClean="0">
                <a:solidFill>
                  <a:schemeClr val="tx1"/>
                </a:solidFill>
                <a:effectLst/>
                <a:latin typeface="+mn-lt"/>
                <a:ea typeface="+mn-ea"/>
                <a:cs typeface="+mn-cs"/>
              </a:rPr>
              <a:t> we found out that the main reason to visit open public spaces are first of all exercise ,</a:t>
            </a:r>
            <a:r>
              <a:rPr lang="en-US" sz="120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entertainment with friends and family</a:t>
            </a:r>
            <a:r>
              <a:rPr lang="en-US" sz="1200" kern="1200" baseline="0" dirty="0" smtClean="0">
                <a:solidFill>
                  <a:schemeClr val="tx1"/>
                </a:solidFill>
                <a:effectLst/>
                <a:latin typeface="+mn-lt"/>
                <a:ea typeface="+mn-ea"/>
                <a:cs typeface="+mn-cs"/>
              </a:rPr>
              <a:t> and then for  relax</a:t>
            </a:r>
            <a:r>
              <a:rPr lang="en-US" sz="1200" kern="1200" dirty="0" smtClean="0">
                <a:solidFill>
                  <a:schemeClr val="tx1"/>
                </a:solidFill>
                <a:effectLst/>
                <a:latin typeface="+mn-lt"/>
                <a:ea typeface="+mn-ea"/>
                <a:cs typeface="+mn-cs"/>
              </a:rPr>
              <a:t>. We selected a list of nine characteristics that impact negatively or positively on the use of a public space. As a result the most important factor for the use of a public space is the cleanness of the facilities. ( TABLE 3).</a:t>
            </a:r>
            <a:endParaRPr lang="el-GR" sz="1200" kern="1200" dirty="0" smtClean="0">
              <a:solidFill>
                <a:schemeClr val="tx1"/>
              </a:solidFill>
              <a:effectLst/>
              <a:latin typeface="+mn-lt"/>
              <a:ea typeface="+mn-ea"/>
              <a:cs typeface="+mn-cs"/>
            </a:endParaRPr>
          </a:p>
          <a:p>
            <a:endParaRPr lang="el-GR" dirty="0"/>
          </a:p>
        </p:txBody>
      </p:sp>
      <p:sp>
        <p:nvSpPr>
          <p:cNvPr id="4" name="Slide Number Placeholder 3"/>
          <p:cNvSpPr>
            <a:spLocks noGrp="1"/>
          </p:cNvSpPr>
          <p:nvPr>
            <p:ph type="sldNum" sz="quarter" idx="10"/>
          </p:nvPr>
        </p:nvSpPr>
        <p:spPr/>
        <p:txBody>
          <a:bodyPr/>
          <a:lstStyle/>
          <a:p>
            <a:fld id="{E693B273-B239-404D-BC41-224433E288BA}" type="slidenum">
              <a:rPr lang="el-GR" smtClean="0"/>
              <a:pPr/>
              <a:t>8</a:t>
            </a:fld>
            <a:endParaRPr lang="el-GR"/>
          </a:p>
        </p:txBody>
      </p:sp>
    </p:spTree>
    <p:extLst>
      <p:ext uri="{BB962C8B-B14F-4D97-AF65-F5344CB8AC3E}">
        <p14:creationId xmlns="" xmlns:p14="http://schemas.microsoft.com/office/powerpoint/2010/main" val="387965766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The first one initiated the design process and permitted experimentation on inflatable structures through pop-up installations in Nicosia. Through this workshops 5 underutilized spaces, like an abandoned hotel ( the hotel “</a:t>
            </a:r>
            <a:r>
              <a:rPr lang="en-US" sz="1200" kern="1200" dirty="0" err="1" smtClean="0">
                <a:solidFill>
                  <a:schemeClr val="tx1"/>
                </a:solidFill>
                <a:effectLst/>
                <a:latin typeface="+mn-lt"/>
                <a:ea typeface="+mn-ea"/>
                <a:cs typeface="+mn-cs"/>
              </a:rPr>
              <a:t>Ypnos</a:t>
            </a:r>
            <a:r>
              <a:rPr lang="en-US" sz="1200" kern="1200" dirty="0" smtClean="0">
                <a:solidFill>
                  <a:schemeClr val="tx1"/>
                </a:solidFill>
                <a:effectLst/>
                <a:latin typeface="+mn-lt"/>
                <a:ea typeface="+mn-ea"/>
                <a:cs typeface="+mn-cs"/>
              </a:rPr>
              <a:t>”) , an arcade near the UN checkpoint and Cyprus Library , were reinvented with inflatable structures. </a:t>
            </a:r>
            <a:endParaRPr lang="el-GR" sz="1200" kern="1200" dirty="0" smtClean="0">
              <a:solidFill>
                <a:schemeClr val="tx1"/>
              </a:solidFill>
              <a:effectLst/>
              <a:latin typeface="+mn-lt"/>
              <a:ea typeface="+mn-ea"/>
              <a:cs typeface="+mn-cs"/>
            </a:endParaRPr>
          </a:p>
          <a:p>
            <a:endParaRPr lang="el-GR" dirty="0"/>
          </a:p>
        </p:txBody>
      </p:sp>
      <p:sp>
        <p:nvSpPr>
          <p:cNvPr id="4" name="Slide Number Placeholder 3"/>
          <p:cNvSpPr>
            <a:spLocks noGrp="1"/>
          </p:cNvSpPr>
          <p:nvPr>
            <p:ph type="sldNum" sz="quarter" idx="10"/>
          </p:nvPr>
        </p:nvSpPr>
        <p:spPr/>
        <p:txBody>
          <a:bodyPr/>
          <a:lstStyle/>
          <a:p>
            <a:fld id="{E693B273-B239-404D-BC41-224433E288BA}" type="slidenum">
              <a:rPr lang="el-GR" smtClean="0"/>
              <a:pPr/>
              <a:t>9</a:t>
            </a:fld>
            <a:endParaRPr lang="el-GR"/>
          </a:p>
        </p:txBody>
      </p:sp>
    </p:spTree>
    <p:extLst>
      <p:ext uri="{BB962C8B-B14F-4D97-AF65-F5344CB8AC3E}">
        <p14:creationId xmlns="" xmlns:p14="http://schemas.microsoft.com/office/powerpoint/2010/main" val="276391931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The results of the second workshop were presented in a</a:t>
            </a:r>
            <a:r>
              <a:rPr lang="en-US" baseline="0" dirty="0" smtClean="0"/>
              <a:t> series of public interventions planned in 5 different locations across Cyprus.</a:t>
            </a:r>
            <a:r>
              <a:rPr lang="en-US" sz="1200" kern="1200" dirty="0" smtClean="0">
                <a:solidFill>
                  <a:schemeClr val="tx1"/>
                </a:solidFill>
                <a:effectLst/>
                <a:latin typeface="+mn-lt"/>
                <a:ea typeface="+mn-ea"/>
                <a:cs typeface="+mn-cs"/>
              </a:rPr>
              <a:t> The second workshop focused on finalizing the design process for the programmed installations. It presented in an island wide public space event the </a:t>
            </a:r>
            <a:r>
              <a:rPr lang="en-US" sz="1200" kern="1200" dirty="0" err="1" smtClean="0">
                <a:solidFill>
                  <a:schemeClr val="tx1"/>
                </a:solidFill>
                <a:effectLst/>
                <a:latin typeface="+mn-lt"/>
                <a:ea typeface="+mn-ea"/>
                <a:cs typeface="+mn-cs"/>
              </a:rPr>
              <a:t>Fouskopolis</a:t>
            </a:r>
            <a:r>
              <a:rPr lang="en-US" sz="1200" kern="1200" dirty="0" smtClean="0">
                <a:solidFill>
                  <a:schemeClr val="tx1"/>
                </a:solidFill>
                <a:effectLst/>
                <a:latin typeface="+mn-lt"/>
                <a:ea typeface="+mn-ea"/>
                <a:cs typeface="+mn-cs"/>
              </a:rPr>
              <a:t> and the Life Inside and Outside a Bubble. </a:t>
            </a:r>
            <a:endParaRPr lang="el-GR" sz="1200" kern="1200" dirty="0" smtClean="0">
              <a:solidFill>
                <a:schemeClr val="tx1"/>
              </a:solidFill>
              <a:effectLst/>
              <a:latin typeface="+mn-lt"/>
              <a:ea typeface="+mn-ea"/>
              <a:cs typeface="+mn-cs"/>
            </a:endParaRPr>
          </a:p>
          <a:p>
            <a:endParaRPr lang="en-US" baseline="0" dirty="0" smtClean="0"/>
          </a:p>
          <a:p>
            <a:pPr marL="0" indent="0">
              <a:buNone/>
            </a:pPr>
            <a:r>
              <a:rPr lang="en-US" sz="1200" dirty="0" smtClean="0"/>
              <a:t>These events took place in Cyprus in 2015 and spanning over a month in 5 different locations. </a:t>
            </a:r>
            <a:endParaRPr lang="el-GR" dirty="0"/>
          </a:p>
        </p:txBody>
      </p:sp>
      <p:sp>
        <p:nvSpPr>
          <p:cNvPr id="4" name="Slide Number Placeholder 3"/>
          <p:cNvSpPr>
            <a:spLocks noGrp="1"/>
          </p:cNvSpPr>
          <p:nvPr>
            <p:ph type="sldNum" sz="quarter" idx="10"/>
          </p:nvPr>
        </p:nvSpPr>
        <p:spPr/>
        <p:txBody>
          <a:bodyPr/>
          <a:lstStyle/>
          <a:p>
            <a:fld id="{E693B273-B239-404D-BC41-224433E288BA}" type="slidenum">
              <a:rPr lang="el-GR" smtClean="0"/>
              <a:pPr/>
              <a:t>10</a:t>
            </a:fld>
            <a:endParaRPr lang="el-GR"/>
          </a:p>
        </p:txBody>
      </p:sp>
    </p:spTree>
    <p:extLst>
      <p:ext uri="{BB962C8B-B14F-4D97-AF65-F5344CB8AC3E}">
        <p14:creationId xmlns="" xmlns:p14="http://schemas.microsoft.com/office/powerpoint/2010/main" val="161196628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l-G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l-GR"/>
          </a:p>
        </p:txBody>
      </p:sp>
      <p:sp>
        <p:nvSpPr>
          <p:cNvPr id="4" name="Date Placeholder 3"/>
          <p:cNvSpPr>
            <a:spLocks noGrp="1"/>
          </p:cNvSpPr>
          <p:nvPr>
            <p:ph type="dt" sz="half" idx="10"/>
          </p:nvPr>
        </p:nvSpPr>
        <p:spPr/>
        <p:txBody>
          <a:bodyPr/>
          <a:lstStyle/>
          <a:p>
            <a:fld id="{AFFB5EF4-3407-47D0-8959-E3AF1F12DD65}" type="datetimeFigureOut">
              <a:rPr lang="el-GR" smtClean="0"/>
              <a:pPr/>
              <a:t>7/4/2017</a:t>
            </a:fld>
            <a:endParaRPr lang="el-GR"/>
          </a:p>
        </p:txBody>
      </p:sp>
      <p:sp>
        <p:nvSpPr>
          <p:cNvPr id="5" name="Footer Placeholder 4"/>
          <p:cNvSpPr>
            <a:spLocks noGrp="1"/>
          </p:cNvSpPr>
          <p:nvPr>
            <p:ph type="ftr" sz="quarter" idx="11"/>
          </p:nvPr>
        </p:nvSpPr>
        <p:spPr/>
        <p:txBody>
          <a:bodyPr/>
          <a:lstStyle/>
          <a:p>
            <a:endParaRPr lang="el-GR"/>
          </a:p>
        </p:txBody>
      </p:sp>
      <p:sp>
        <p:nvSpPr>
          <p:cNvPr id="6" name="Slide Number Placeholder 5"/>
          <p:cNvSpPr>
            <a:spLocks noGrp="1"/>
          </p:cNvSpPr>
          <p:nvPr>
            <p:ph type="sldNum" sz="quarter" idx="12"/>
          </p:nvPr>
        </p:nvSpPr>
        <p:spPr/>
        <p:txBody>
          <a:bodyPr/>
          <a:lstStyle/>
          <a:p>
            <a:fld id="{0080ECD6-5EA6-4A72-9B1E-7ECA1FF2862A}" type="slidenum">
              <a:rPr lang="el-GR" smtClean="0"/>
              <a:pPr/>
              <a:t>‹#›</a:t>
            </a:fld>
            <a:endParaRPr lang="el-GR"/>
          </a:p>
        </p:txBody>
      </p:sp>
    </p:spTree>
    <p:extLst>
      <p:ext uri="{BB962C8B-B14F-4D97-AF65-F5344CB8AC3E}">
        <p14:creationId xmlns="" xmlns:p14="http://schemas.microsoft.com/office/powerpoint/2010/main" val="395645655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l-GR"/>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4" name="Date Placeholder 3"/>
          <p:cNvSpPr>
            <a:spLocks noGrp="1"/>
          </p:cNvSpPr>
          <p:nvPr>
            <p:ph type="dt" sz="half" idx="10"/>
          </p:nvPr>
        </p:nvSpPr>
        <p:spPr/>
        <p:txBody>
          <a:bodyPr/>
          <a:lstStyle/>
          <a:p>
            <a:fld id="{AFFB5EF4-3407-47D0-8959-E3AF1F12DD65}" type="datetimeFigureOut">
              <a:rPr lang="el-GR" smtClean="0"/>
              <a:pPr/>
              <a:t>7/4/2017</a:t>
            </a:fld>
            <a:endParaRPr lang="el-GR"/>
          </a:p>
        </p:txBody>
      </p:sp>
      <p:sp>
        <p:nvSpPr>
          <p:cNvPr id="5" name="Footer Placeholder 4"/>
          <p:cNvSpPr>
            <a:spLocks noGrp="1"/>
          </p:cNvSpPr>
          <p:nvPr>
            <p:ph type="ftr" sz="quarter" idx="11"/>
          </p:nvPr>
        </p:nvSpPr>
        <p:spPr/>
        <p:txBody>
          <a:bodyPr/>
          <a:lstStyle/>
          <a:p>
            <a:endParaRPr lang="el-GR"/>
          </a:p>
        </p:txBody>
      </p:sp>
      <p:sp>
        <p:nvSpPr>
          <p:cNvPr id="6" name="Slide Number Placeholder 5"/>
          <p:cNvSpPr>
            <a:spLocks noGrp="1"/>
          </p:cNvSpPr>
          <p:nvPr>
            <p:ph type="sldNum" sz="quarter" idx="12"/>
          </p:nvPr>
        </p:nvSpPr>
        <p:spPr/>
        <p:txBody>
          <a:bodyPr/>
          <a:lstStyle/>
          <a:p>
            <a:fld id="{0080ECD6-5EA6-4A72-9B1E-7ECA1FF2862A}" type="slidenum">
              <a:rPr lang="el-GR" smtClean="0"/>
              <a:pPr/>
              <a:t>‹#›</a:t>
            </a:fld>
            <a:endParaRPr lang="el-GR"/>
          </a:p>
        </p:txBody>
      </p:sp>
    </p:spTree>
    <p:extLst>
      <p:ext uri="{BB962C8B-B14F-4D97-AF65-F5344CB8AC3E}">
        <p14:creationId xmlns="" xmlns:p14="http://schemas.microsoft.com/office/powerpoint/2010/main" val="355799435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l-G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4" name="Date Placeholder 3"/>
          <p:cNvSpPr>
            <a:spLocks noGrp="1"/>
          </p:cNvSpPr>
          <p:nvPr>
            <p:ph type="dt" sz="half" idx="10"/>
          </p:nvPr>
        </p:nvSpPr>
        <p:spPr/>
        <p:txBody>
          <a:bodyPr/>
          <a:lstStyle/>
          <a:p>
            <a:fld id="{AFFB5EF4-3407-47D0-8959-E3AF1F12DD65}" type="datetimeFigureOut">
              <a:rPr lang="el-GR" smtClean="0"/>
              <a:pPr/>
              <a:t>7/4/2017</a:t>
            </a:fld>
            <a:endParaRPr lang="el-GR"/>
          </a:p>
        </p:txBody>
      </p:sp>
      <p:sp>
        <p:nvSpPr>
          <p:cNvPr id="5" name="Footer Placeholder 4"/>
          <p:cNvSpPr>
            <a:spLocks noGrp="1"/>
          </p:cNvSpPr>
          <p:nvPr>
            <p:ph type="ftr" sz="quarter" idx="11"/>
          </p:nvPr>
        </p:nvSpPr>
        <p:spPr/>
        <p:txBody>
          <a:bodyPr/>
          <a:lstStyle/>
          <a:p>
            <a:endParaRPr lang="el-GR"/>
          </a:p>
        </p:txBody>
      </p:sp>
      <p:sp>
        <p:nvSpPr>
          <p:cNvPr id="6" name="Slide Number Placeholder 5"/>
          <p:cNvSpPr>
            <a:spLocks noGrp="1"/>
          </p:cNvSpPr>
          <p:nvPr>
            <p:ph type="sldNum" sz="quarter" idx="12"/>
          </p:nvPr>
        </p:nvSpPr>
        <p:spPr/>
        <p:txBody>
          <a:bodyPr/>
          <a:lstStyle/>
          <a:p>
            <a:fld id="{0080ECD6-5EA6-4A72-9B1E-7ECA1FF2862A}" type="slidenum">
              <a:rPr lang="el-GR" smtClean="0"/>
              <a:pPr/>
              <a:t>‹#›</a:t>
            </a:fld>
            <a:endParaRPr lang="el-GR"/>
          </a:p>
        </p:txBody>
      </p:sp>
    </p:spTree>
    <p:extLst>
      <p:ext uri="{BB962C8B-B14F-4D97-AF65-F5344CB8AC3E}">
        <p14:creationId xmlns="" xmlns:p14="http://schemas.microsoft.com/office/powerpoint/2010/main" val="342006842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l-GR"/>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4" name="Date Placeholder 3"/>
          <p:cNvSpPr>
            <a:spLocks noGrp="1"/>
          </p:cNvSpPr>
          <p:nvPr>
            <p:ph type="dt" sz="half" idx="10"/>
          </p:nvPr>
        </p:nvSpPr>
        <p:spPr/>
        <p:txBody>
          <a:bodyPr/>
          <a:lstStyle/>
          <a:p>
            <a:fld id="{AFFB5EF4-3407-47D0-8959-E3AF1F12DD65}" type="datetimeFigureOut">
              <a:rPr lang="el-GR" smtClean="0"/>
              <a:pPr/>
              <a:t>7/4/2017</a:t>
            </a:fld>
            <a:endParaRPr lang="el-GR"/>
          </a:p>
        </p:txBody>
      </p:sp>
      <p:sp>
        <p:nvSpPr>
          <p:cNvPr id="5" name="Footer Placeholder 4"/>
          <p:cNvSpPr>
            <a:spLocks noGrp="1"/>
          </p:cNvSpPr>
          <p:nvPr>
            <p:ph type="ftr" sz="quarter" idx="11"/>
          </p:nvPr>
        </p:nvSpPr>
        <p:spPr/>
        <p:txBody>
          <a:bodyPr/>
          <a:lstStyle/>
          <a:p>
            <a:endParaRPr lang="el-GR"/>
          </a:p>
        </p:txBody>
      </p:sp>
      <p:sp>
        <p:nvSpPr>
          <p:cNvPr id="6" name="Slide Number Placeholder 5"/>
          <p:cNvSpPr>
            <a:spLocks noGrp="1"/>
          </p:cNvSpPr>
          <p:nvPr>
            <p:ph type="sldNum" sz="quarter" idx="12"/>
          </p:nvPr>
        </p:nvSpPr>
        <p:spPr/>
        <p:txBody>
          <a:bodyPr/>
          <a:lstStyle/>
          <a:p>
            <a:fld id="{0080ECD6-5EA6-4A72-9B1E-7ECA1FF2862A}" type="slidenum">
              <a:rPr lang="el-GR" smtClean="0"/>
              <a:pPr/>
              <a:t>‹#›</a:t>
            </a:fld>
            <a:endParaRPr lang="el-GR"/>
          </a:p>
        </p:txBody>
      </p:sp>
    </p:spTree>
    <p:extLst>
      <p:ext uri="{BB962C8B-B14F-4D97-AF65-F5344CB8AC3E}">
        <p14:creationId xmlns="" xmlns:p14="http://schemas.microsoft.com/office/powerpoint/2010/main" val="100562252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l-G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FFB5EF4-3407-47D0-8959-E3AF1F12DD65}" type="datetimeFigureOut">
              <a:rPr lang="el-GR" smtClean="0"/>
              <a:pPr/>
              <a:t>7/4/2017</a:t>
            </a:fld>
            <a:endParaRPr lang="el-GR"/>
          </a:p>
        </p:txBody>
      </p:sp>
      <p:sp>
        <p:nvSpPr>
          <p:cNvPr id="5" name="Footer Placeholder 4"/>
          <p:cNvSpPr>
            <a:spLocks noGrp="1"/>
          </p:cNvSpPr>
          <p:nvPr>
            <p:ph type="ftr" sz="quarter" idx="11"/>
          </p:nvPr>
        </p:nvSpPr>
        <p:spPr/>
        <p:txBody>
          <a:bodyPr/>
          <a:lstStyle/>
          <a:p>
            <a:endParaRPr lang="el-GR"/>
          </a:p>
        </p:txBody>
      </p:sp>
      <p:sp>
        <p:nvSpPr>
          <p:cNvPr id="6" name="Slide Number Placeholder 5"/>
          <p:cNvSpPr>
            <a:spLocks noGrp="1"/>
          </p:cNvSpPr>
          <p:nvPr>
            <p:ph type="sldNum" sz="quarter" idx="12"/>
          </p:nvPr>
        </p:nvSpPr>
        <p:spPr/>
        <p:txBody>
          <a:bodyPr/>
          <a:lstStyle/>
          <a:p>
            <a:fld id="{0080ECD6-5EA6-4A72-9B1E-7ECA1FF2862A}" type="slidenum">
              <a:rPr lang="el-GR" smtClean="0"/>
              <a:pPr/>
              <a:t>‹#›</a:t>
            </a:fld>
            <a:endParaRPr lang="el-GR"/>
          </a:p>
        </p:txBody>
      </p:sp>
    </p:spTree>
    <p:extLst>
      <p:ext uri="{BB962C8B-B14F-4D97-AF65-F5344CB8AC3E}">
        <p14:creationId xmlns="" xmlns:p14="http://schemas.microsoft.com/office/powerpoint/2010/main" val="14461127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l-GR"/>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5" name="Date Placeholder 4"/>
          <p:cNvSpPr>
            <a:spLocks noGrp="1"/>
          </p:cNvSpPr>
          <p:nvPr>
            <p:ph type="dt" sz="half" idx="10"/>
          </p:nvPr>
        </p:nvSpPr>
        <p:spPr/>
        <p:txBody>
          <a:bodyPr/>
          <a:lstStyle/>
          <a:p>
            <a:fld id="{AFFB5EF4-3407-47D0-8959-E3AF1F12DD65}" type="datetimeFigureOut">
              <a:rPr lang="el-GR" smtClean="0"/>
              <a:pPr/>
              <a:t>7/4/2017</a:t>
            </a:fld>
            <a:endParaRPr lang="el-GR"/>
          </a:p>
        </p:txBody>
      </p:sp>
      <p:sp>
        <p:nvSpPr>
          <p:cNvPr id="6" name="Footer Placeholder 5"/>
          <p:cNvSpPr>
            <a:spLocks noGrp="1"/>
          </p:cNvSpPr>
          <p:nvPr>
            <p:ph type="ftr" sz="quarter" idx="11"/>
          </p:nvPr>
        </p:nvSpPr>
        <p:spPr/>
        <p:txBody>
          <a:bodyPr/>
          <a:lstStyle/>
          <a:p>
            <a:endParaRPr lang="el-GR"/>
          </a:p>
        </p:txBody>
      </p:sp>
      <p:sp>
        <p:nvSpPr>
          <p:cNvPr id="7" name="Slide Number Placeholder 6"/>
          <p:cNvSpPr>
            <a:spLocks noGrp="1"/>
          </p:cNvSpPr>
          <p:nvPr>
            <p:ph type="sldNum" sz="quarter" idx="12"/>
          </p:nvPr>
        </p:nvSpPr>
        <p:spPr/>
        <p:txBody>
          <a:bodyPr/>
          <a:lstStyle/>
          <a:p>
            <a:fld id="{0080ECD6-5EA6-4A72-9B1E-7ECA1FF2862A}" type="slidenum">
              <a:rPr lang="el-GR" smtClean="0"/>
              <a:pPr/>
              <a:t>‹#›</a:t>
            </a:fld>
            <a:endParaRPr lang="el-GR"/>
          </a:p>
        </p:txBody>
      </p:sp>
    </p:spTree>
    <p:extLst>
      <p:ext uri="{BB962C8B-B14F-4D97-AF65-F5344CB8AC3E}">
        <p14:creationId xmlns="" xmlns:p14="http://schemas.microsoft.com/office/powerpoint/2010/main" val="412951904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l-G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7" name="Date Placeholder 6"/>
          <p:cNvSpPr>
            <a:spLocks noGrp="1"/>
          </p:cNvSpPr>
          <p:nvPr>
            <p:ph type="dt" sz="half" idx="10"/>
          </p:nvPr>
        </p:nvSpPr>
        <p:spPr/>
        <p:txBody>
          <a:bodyPr/>
          <a:lstStyle/>
          <a:p>
            <a:fld id="{AFFB5EF4-3407-47D0-8959-E3AF1F12DD65}" type="datetimeFigureOut">
              <a:rPr lang="el-GR" smtClean="0"/>
              <a:pPr/>
              <a:t>7/4/2017</a:t>
            </a:fld>
            <a:endParaRPr lang="el-GR"/>
          </a:p>
        </p:txBody>
      </p:sp>
      <p:sp>
        <p:nvSpPr>
          <p:cNvPr id="8" name="Footer Placeholder 7"/>
          <p:cNvSpPr>
            <a:spLocks noGrp="1"/>
          </p:cNvSpPr>
          <p:nvPr>
            <p:ph type="ftr" sz="quarter" idx="11"/>
          </p:nvPr>
        </p:nvSpPr>
        <p:spPr/>
        <p:txBody>
          <a:bodyPr/>
          <a:lstStyle/>
          <a:p>
            <a:endParaRPr lang="el-GR"/>
          </a:p>
        </p:txBody>
      </p:sp>
      <p:sp>
        <p:nvSpPr>
          <p:cNvPr id="9" name="Slide Number Placeholder 8"/>
          <p:cNvSpPr>
            <a:spLocks noGrp="1"/>
          </p:cNvSpPr>
          <p:nvPr>
            <p:ph type="sldNum" sz="quarter" idx="12"/>
          </p:nvPr>
        </p:nvSpPr>
        <p:spPr/>
        <p:txBody>
          <a:bodyPr/>
          <a:lstStyle/>
          <a:p>
            <a:fld id="{0080ECD6-5EA6-4A72-9B1E-7ECA1FF2862A}" type="slidenum">
              <a:rPr lang="el-GR" smtClean="0"/>
              <a:pPr/>
              <a:t>‹#›</a:t>
            </a:fld>
            <a:endParaRPr lang="el-GR"/>
          </a:p>
        </p:txBody>
      </p:sp>
    </p:spTree>
    <p:extLst>
      <p:ext uri="{BB962C8B-B14F-4D97-AF65-F5344CB8AC3E}">
        <p14:creationId xmlns="" xmlns:p14="http://schemas.microsoft.com/office/powerpoint/2010/main" val="65684782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l-GR"/>
          </a:p>
        </p:txBody>
      </p:sp>
      <p:sp>
        <p:nvSpPr>
          <p:cNvPr id="3" name="Date Placeholder 2"/>
          <p:cNvSpPr>
            <a:spLocks noGrp="1"/>
          </p:cNvSpPr>
          <p:nvPr>
            <p:ph type="dt" sz="half" idx="10"/>
          </p:nvPr>
        </p:nvSpPr>
        <p:spPr/>
        <p:txBody>
          <a:bodyPr/>
          <a:lstStyle/>
          <a:p>
            <a:fld id="{AFFB5EF4-3407-47D0-8959-E3AF1F12DD65}" type="datetimeFigureOut">
              <a:rPr lang="el-GR" smtClean="0"/>
              <a:pPr/>
              <a:t>7/4/2017</a:t>
            </a:fld>
            <a:endParaRPr lang="el-GR"/>
          </a:p>
        </p:txBody>
      </p:sp>
      <p:sp>
        <p:nvSpPr>
          <p:cNvPr id="4" name="Footer Placeholder 3"/>
          <p:cNvSpPr>
            <a:spLocks noGrp="1"/>
          </p:cNvSpPr>
          <p:nvPr>
            <p:ph type="ftr" sz="quarter" idx="11"/>
          </p:nvPr>
        </p:nvSpPr>
        <p:spPr/>
        <p:txBody>
          <a:bodyPr/>
          <a:lstStyle/>
          <a:p>
            <a:endParaRPr lang="el-GR"/>
          </a:p>
        </p:txBody>
      </p:sp>
      <p:sp>
        <p:nvSpPr>
          <p:cNvPr id="5" name="Slide Number Placeholder 4"/>
          <p:cNvSpPr>
            <a:spLocks noGrp="1"/>
          </p:cNvSpPr>
          <p:nvPr>
            <p:ph type="sldNum" sz="quarter" idx="12"/>
          </p:nvPr>
        </p:nvSpPr>
        <p:spPr/>
        <p:txBody>
          <a:bodyPr/>
          <a:lstStyle/>
          <a:p>
            <a:fld id="{0080ECD6-5EA6-4A72-9B1E-7ECA1FF2862A}" type="slidenum">
              <a:rPr lang="el-GR" smtClean="0"/>
              <a:pPr/>
              <a:t>‹#›</a:t>
            </a:fld>
            <a:endParaRPr lang="el-GR"/>
          </a:p>
        </p:txBody>
      </p:sp>
    </p:spTree>
    <p:extLst>
      <p:ext uri="{BB962C8B-B14F-4D97-AF65-F5344CB8AC3E}">
        <p14:creationId xmlns="" xmlns:p14="http://schemas.microsoft.com/office/powerpoint/2010/main" val="339852131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FFB5EF4-3407-47D0-8959-E3AF1F12DD65}" type="datetimeFigureOut">
              <a:rPr lang="el-GR" smtClean="0"/>
              <a:pPr/>
              <a:t>7/4/2017</a:t>
            </a:fld>
            <a:endParaRPr lang="el-GR"/>
          </a:p>
        </p:txBody>
      </p:sp>
      <p:sp>
        <p:nvSpPr>
          <p:cNvPr id="3" name="Footer Placeholder 2"/>
          <p:cNvSpPr>
            <a:spLocks noGrp="1"/>
          </p:cNvSpPr>
          <p:nvPr>
            <p:ph type="ftr" sz="quarter" idx="11"/>
          </p:nvPr>
        </p:nvSpPr>
        <p:spPr/>
        <p:txBody>
          <a:bodyPr/>
          <a:lstStyle/>
          <a:p>
            <a:endParaRPr lang="el-GR"/>
          </a:p>
        </p:txBody>
      </p:sp>
      <p:sp>
        <p:nvSpPr>
          <p:cNvPr id="4" name="Slide Number Placeholder 3"/>
          <p:cNvSpPr>
            <a:spLocks noGrp="1"/>
          </p:cNvSpPr>
          <p:nvPr>
            <p:ph type="sldNum" sz="quarter" idx="12"/>
          </p:nvPr>
        </p:nvSpPr>
        <p:spPr/>
        <p:txBody>
          <a:bodyPr/>
          <a:lstStyle/>
          <a:p>
            <a:fld id="{0080ECD6-5EA6-4A72-9B1E-7ECA1FF2862A}" type="slidenum">
              <a:rPr lang="el-GR" smtClean="0"/>
              <a:pPr/>
              <a:t>‹#›</a:t>
            </a:fld>
            <a:endParaRPr lang="el-GR"/>
          </a:p>
        </p:txBody>
      </p:sp>
    </p:spTree>
    <p:extLst>
      <p:ext uri="{BB962C8B-B14F-4D97-AF65-F5344CB8AC3E}">
        <p14:creationId xmlns="" xmlns:p14="http://schemas.microsoft.com/office/powerpoint/2010/main" val="90066997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l-G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FFB5EF4-3407-47D0-8959-E3AF1F12DD65}" type="datetimeFigureOut">
              <a:rPr lang="el-GR" smtClean="0"/>
              <a:pPr/>
              <a:t>7/4/2017</a:t>
            </a:fld>
            <a:endParaRPr lang="el-GR"/>
          </a:p>
        </p:txBody>
      </p:sp>
      <p:sp>
        <p:nvSpPr>
          <p:cNvPr id="6" name="Footer Placeholder 5"/>
          <p:cNvSpPr>
            <a:spLocks noGrp="1"/>
          </p:cNvSpPr>
          <p:nvPr>
            <p:ph type="ftr" sz="quarter" idx="11"/>
          </p:nvPr>
        </p:nvSpPr>
        <p:spPr/>
        <p:txBody>
          <a:bodyPr/>
          <a:lstStyle/>
          <a:p>
            <a:endParaRPr lang="el-GR"/>
          </a:p>
        </p:txBody>
      </p:sp>
      <p:sp>
        <p:nvSpPr>
          <p:cNvPr id="7" name="Slide Number Placeholder 6"/>
          <p:cNvSpPr>
            <a:spLocks noGrp="1"/>
          </p:cNvSpPr>
          <p:nvPr>
            <p:ph type="sldNum" sz="quarter" idx="12"/>
          </p:nvPr>
        </p:nvSpPr>
        <p:spPr/>
        <p:txBody>
          <a:bodyPr/>
          <a:lstStyle/>
          <a:p>
            <a:fld id="{0080ECD6-5EA6-4A72-9B1E-7ECA1FF2862A}" type="slidenum">
              <a:rPr lang="el-GR" smtClean="0"/>
              <a:pPr/>
              <a:t>‹#›</a:t>
            </a:fld>
            <a:endParaRPr lang="el-GR"/>
          </a:p>
        </p:txBody>
      </p:sp>
    </p:spTree>
    <p:extLst>
      <p:ext uri="{BB962C8B-B14F-4D97-AF65-F5344CB8AC3E}">
        <p14:creationId xmlns="" xmlns:p14="http://schemas.microsoft.com/office/powerpoint/2010/main" val="191369695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l-G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l-G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FFB5EF4-3407-47D0-8959-E3AF1F12DD65}" type="datetimeFigureOut">
              <a:rPr lang="el-GR" smtClean="0"/>
              <a:pPr/>
              <a:t>7/4/2017</a:t>
            </a:fld>
            <a:endParaRPr lang="el-GR"/>
          </a:p>
        </p:txBody>
      </p:sp>
      <p:sp>
        <p:nvSpPr>
          <p:cNvPr id="6" name="Footer Placeholder 5"/>
          <p:cNvSpPr>
            <a:spLocks noGrp="1"/>
          </p:cNvSpPr>
          <p:nvPr>
            <p:ph type="ftr" sz="quarter" idx="11"/>
          </p:nvPr>
        </p:nvSpPr>
        <p:spPr/>
        <p:txBody>
          <a:bodyPr/>
          <a:lstStyle/>
          <a:p>
            <a:endParaRPr lang="el-GR"/>
          </a:p>
        </p:txBody>
      </p:sp>
      <p:sp>
        <p:nvSpPr>
          <p:cNvPr id="7" name="Slide Number Placeholder 6"/>
          <p:cNvSpPr>
            <a:spLocks noGrp="1"/>
          </p:cNvSpPr>
          <p:nvPr>
            <p:ph type="sldNum" sz="quarter" idx="12"/>
          </p:nvPr>
        </p:nvSpPr>
        <p:spPr/>
        <p:txBody>
          <a:bodyPr/>
          <a:lstStyle/>
          <a:p>
            <a:fld id="{0080ECD6-5EA6-4A72-9B1E-7ECA1FF2862A}" type="slidenum">
              <a:rPr lang="el-GR" smtClean="0"/>
              <a:pPr/>
              <a:t>‹#›</a:t>
            </a:fld>
            <a:endParaRPr lang="el-GR"/>
          </a:p>
        </p:txBody>
      </p:sp>
    </p:spTree>
    <p:extLst>
      <p:ext uri="{BB962C8B-B14F-4D97-AF65-F5344CB8AC3E}">
        <p14:creationId xmlns="" xmlns:p14="http://schemas.microsoft.com/office/powerpoint/2010/main" val="53505260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l-G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FFB5EF4-3407-47D0-8959-E3AF1F12DD65}" type="datetimeFigureOut">
              <a:rPr lang="el-GR" smtClean="0"/>
              <a:pPr/>
              <a:t>7/4/2017</a:t>
            </a:fld>
            <a:endParaRPr lang="el-G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l-G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080ECD6-5EA6-4A72-9B1E-7ECA1FF2862A}" type="slidenum">
              <a:rPr lang="el-GR" smtClean="0"/>
              <a:pPr/>
              <a:t>‹#›</a:t>
            </a:fld>
            <a:endParaRPr lang="el-GR"/>
          </a:p>
        </p:txBody>
      </p:sp>
    </p:spTree>
    <p:extLst>
      <p:ext uri="{BB962C8B-B14F-4D97-AF65-F5344CB8AC3E}">
        <p14:creationId xmlns="" xmlns:p14="http://schemas.microsoft.com/office/powerpoint/2010/main" val="4147662420"/>
      </p:ext>
    </p:extLst>
  </p:cSld>
  <p:clrMap bg1="lt1" tx1="dk1" bg2="lt2" tx2="dk2" accent1="accent1" accent2="accent2" accent3="accent3" accent4="accent4" accent5="accent5" accent6="accent6" hlink="hlink" folHlink="folHlink"/>
  <p:sldLayoutIdLst>
    <p:sldLayoutId id="2147483791" r:id="rId1"/>
    <p:sldLayoutId id="2147483792" r:id="rId2"/>
    <p:sldLayoutId id="2147483793" r:id="rId3"/>
    <p:sldLayoutId id="2147483794" r:id="rId4"/>
    <p:sldLayoutId id="2147483795" r:id="rId5"/>
    <p:sldLayoutId id="2147483796" r:id="rId6"/>
    <p:sldLayoutId id="2147483797" r:id="rId7"/>
    <p:sldLayoutId id="2147483798" r:id="rId8"/>
    <p:sldLayoutId id="2147483799" r:id="rId9"/>
    <p:sldLayoutId id="2147483800" r:id="rId10"/>
    <p:sldLayoutId id="214748380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jpeg"/><Relationship Id="rId3" Type="http://schemas.openxmlformats.org/officeDocument/2006/relationships/image" Target="../media/image1.jpeg"/><Relationship Id="rId7" Type="http://schemas.openxmlformats.org/officeDocument/2006/relationships/image" Target="../media/image5.jpe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jpeg"/><Relationship Id="rId5" Type="http://schemas.openxmlformats.org/officeDocument/2006/relationships/image" Target="../media/image3.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notesSlide" Target="../notesSlides/notesSlide9.xml"/><Relationship Id="rId1" Type="http://schemas.openxmlformats.org/officeDocument/2006/relationships/slideLayout" Target="../slideLayouts/slideLayout4.xml"/><Relationship Id="rId5" Type="http://schemas.openxmlformats.org/officeDocument/2006/relationships/image" Target="../media/image28.jpeg"/><Relationship Id="rId4" Type="http://schemas.openxmlformats.org/officeDocument/2006/relationships/image" Target="../media/image2.png"/></Relationships>
</file>

<file path=ppt/slides/_rels/slide11.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NULL"/></Relationships>
</file>

<file path=ppt/slides/_rels/slide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image" Target="../media/image32.jpeg"/><Relationship Id="rId5" Type="http://schemas.openxmlformats.org/officeDocument/2006/relationships/image" Target="../media/image31.jpeg"/><Relationship Id="rId4" Type="http://schemas.openxmlformats.org/officeDocument/2006/relationships/image" Target="../media/image30.jpeg"/></Relationships>
</file>

<file path=ppt/slides/_rels/slide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image" Target="../media/image35.jpeg"/><Relationship Id="rId5" Type="http://schemas.openxmlformats.org/officeDocument/2006/relationships/image" Target="../media/image34.jpeg"/><Relationship Id="rId4" Type="http://schemas.openxmlformats.org/officeDocument/2006/relationships/image" Target="../media/image33.jpeg"/></Relationships>
</file>

<file path=ppt/slides/_rels/slide15.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2.xml"/><Relationship Id="rId1" Type="http://schemas.openxmlformats.org/officeDocument/2006/relationships/slideLayout" Target="../slideLayouts/slideLayout4.xml"/><Relationship Id="rId4" Type="http://schemas.openxmlformats.org/officeDocument/2006/relationships/image" Target="../media/image2.png"/></Relationships>
</file>

<file path=ppt/slides/_rels/slide3.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3.xml"/><Relationship Id="rId1" Type="http://schemas.openxmlformats.org/officeDocument/2006/relationships/slideLayout" Target="../slideLayouts/slideLayout4.xml"/><Relationship Id="rId5" Type="http://schemas.openxmlformats.org/officeDocument/2006/relationships/image" Target="../media/image9.jpeg"/><Relationship Id="rId4" Type="http://schemas.openxmlformats.org/officeDocument/2006/relationships/image" Target="../media/image2.png"/></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0.jpeg"/><Relationship Id="rId1" Type="http://schemas.openxmlformats.org/officeDocument/2006/relationships/slideLayout" Target="../slideLayouts/slideLayout4.xml"/><Relationship Id="rId4" Type="http://schemas.openxmlformats.org/officeDocument/2006/relationships/image" Target="../media/image11.jpeg"/></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4.xml"/><Relationship Id="rId5" Type="http://schemas.openxmlformats.org/officeDocument/2006/relationships/image" Target="../media/image13.jpeg"/><Relationship Id="rId4" Type="http://schemas.openxmlformats.org/officeDocument/2006/relationships/image" Target="../media/image12.jpeg"/></Relationships>
</file>

<file path=ppt/slides/_rels/slide6.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5.xml"/><Relationship Id="rId1" Type="http://schemas.openxmlformats.org/officeDocument/2006/relationships/slideLayout" Target="../slideLayouts/slideLayout4.xml"/><Relationship Id="rId6" Type="http://schemas.openxmlformats.org/officeDocument/2006/relationships/image" Target="../media/image16.jpeg"/><Relationship Id="rId5" Type="http://schemas.openxmlformats.org/officeDocument/2006/relationships/image" Target="../media/image15.jpeg"/><Relationship Id="rId4" Type="http://schemas.openxmlformats.org/officeDocument/2006/relationships/image" Target="../media/image2.png"/></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xml"/><Relationship Id="rId1" Type="http://schemas.openxmlformats.org/officeDocument/2006/relationships/slideLayout" Target="../slideLayouts/slideLayout2.xml"/><Relationship Id="rId5" Type="http://schemas.openxmlformats.org/officeDocument/2006/relationships/image" Target="../media/image18.jpeg"/><Relationship Id="rId4" Type="http://schemas.openxmlformats.org/officeDocument/2006/relationships/image" Target="../media/image17.jpeg"/></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22.jpeg"/><Relationship Id="rId2" Type="http://schemas.openxmlformats.org/officeDocument/2006/relationships/notesSlide" Target="../notesSlides/notesSlide7.xml"/><Relationship Id="rId1" Type="http://schemas.openxmlformats.org/officeDocument/2006/relationships/slideLayout" Target="../slideLayouts/slideLayout4.xml"/><Relationship Id="rId6" Type="http://schemas.openxmlformats.org/officeDocument/2006/relationships/image" Target="../media/image21.jpeg"/><Relationship Id="rId5" Type="http://schemas.openxmlformats.org/officeDocument/2006/relationships/image" Target="../media/image20.jpeg"/><Relationship Id="rId4" Type="http://schemas.openxmlformats.org/officeDocument/2006/relationships/image" Target="../media/image19.jpeg"/></Relationships>
</file>

<file path=ppt/slides/_rels/slide9.xml.rels><?xml version="1.0" encoding="UTF-8" standalone="yes"?>
<Relationships xmlns="http://schemas.openxmlformats.org/package/2006/relationships"><Relationship Id="rId3" Type="http://schemas.openxmlformats.org/officeDocument/2006/relationships/image" Target="../media/image23.jpeg"/><Relationship Id="rId7" Type="http://schemas.openxmlformats.org/officeDocument/2006/relationships/image" Target="../media/image2.pn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26.jpeg"/><Relationship Id="rId5" Type="http://schemas.openxmlformats.org/officeDocument/2006/relationships/image" Target="../media/image25.jpeg"/><Relationship Id="rId4" Type="http://schemas.openxmlformats.org/officeDocument/2006/relationships/image" Target="../media/image24.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cstate="print">
            <a:extLst>
              <a:ext uri="{28A0092B-C50C-407E-A947-70E740481C1C}">
                <a14:useLocalDpi xmlns="" xmlns:a14="http://schemas.microsoft.com/office/drawing/2010/main" val="0"/>
              </a:ext>
            </a:extLst>
          </a:blip>
          <a:stretch>
            <a:fillRect/>
          </a:stretch>
        </p:blipFill>
        <p:spPr>
          <a:xfrm>
            <a:off x="0" y="4212690"/>
            <a:ext cx="12192000" cy="2645310"/>
          </a:xfrm>
          <a:prstGeom prst="rect">
            <a:avLst/>
          </a:prstGeom>
        </p:spPr>
      </p:pic>
      <p:sp>
        <p:nvSpPr>
          <p:cNvPr id="2" name="Title 1"/>
          <p:cNvSpPr>
            <a:spLocks noGrp="1"/>
          </p:cNvSpPr>
          <p:nvPr>
            <p:ph type="ctrTitle"/>
          </p:nvPr>
        </p:nvSpPr>
        <p:spPr>
          <a:xfrm>
            <a:off x="3900558" y="742687"/>
            <a:ext cx="9144000" cy="2387600"/>
          </a:xfrm>
        </p:spPr>
        <p:txBody>
          <a:bodyPr>
            <a:normAutofit/>
          </a:bodyPr>
          <a:lstStyle/>
          <a:p>
            <a:r>
              <a:rPr lang="en-US" sz="4000" b="1" dirty="0" smtClean="0"/>
              <a:t>Green Urban Lab</a:t>
            </a:r>
            <a:endParaRPr lang="el-GR" sz="4000" b="1" dirty="0"/>
          </a:p>
        </p:txBody>
      </p:sp>
      <p:sp>
        <p:nvSpPr>
          <p:cNvPr id="3" name="Subtitle 2"/>
          <p:cNvSpPr>
            <a:spLocks noGrp="1"/>
          </p:cNvSpPr>
          <p:nvPr>
            <p:ph type="subTitle" idx="1"/>
          </p:nvPr>
        </p:nvSpPr>
        <p:spPr>
          <a:xfrm>
            <a:off x="1673308" y="3196990"/>
            <a:ext cx="10285012" cy="1655762"/>
          </a:xfrm>
        </p:spPr>
        <p:txBody>
          <a:bodyPr/>
          <a:lstStyle/>
          <a:p>
            <a:r>
              <a:rPr lang="en-US" b="1" dirty="0" smtClean="0"/>
              <a:t>                </a:t>
            </a:r>
            <a:r>
              <a:rPr lang="en-US" sz="2000" b="1" dirty="0" smtClean="0"/>
              <a:t>2014-2015</a:t>
            </a:r>
          </a:p>
          <a:p>
            <a:r>
              <a:rPr lang="en-US" sz="2000" b="1" dirty="0"/>
              <a:t> </a:t>
            </a:r>
            <a:r>
              <a:rPr lang="en-US" sz="2000" b="1" dirty="0" smtClean="0"/>
              <a:t>                                                                              </a:t>
            </a:r>
            <a:r>
              <a:rPr lang="en-US" sz="2000" dirty="0" smtClean="0"/>
              <a:t>Funded </a:t>
            </a:r>
            <a:r>
              <a:rPr lang="en-US" sz="2000" dirty="0"/>
              <a:t>from the EEA Grants/Norway </a:t>
            </a:r>
            <a:r>
              <a:rPr lang="en-US" sz="2000" dirty="0" smtClean="0"/>
              <a:t>Grants </a:t>
            </a:r>
            <a:endParaRPr lang="el-GR" sz="2000" b="1" dirty="0"/>
          </a:p>
        </p:txBody>
      </p:sp>
      <p:pic>
        <p:nvPicPr>
          <p:cNvPr id="6" name="Picture 5" descr="urban gorillas logo_horizontal.png"/>
          <p:cNvPicPr>
            <a:picLocks noChangeAspect="1"/>
          </p:cNvPicPr>
          <p:nvPr/>
        </p:nvPicPr>
        <p:blipFill>
          <a:blip r:embed="rId4" cstate="print">
            <a:extLst>
              <a:ext uri="{28A0092B-C50C-407E-A947-70E740481C1C}">
                <a14:useLocalDpi xmlns="" xmlns:a14="http://schemas.microsoft.com/office/drawing/2010/main" val="0"/>
              </a:ext>
            </a:extLst>
          </a:blip>
          <a:stretch>
            <a:fillRect/>
          </a:stretch>
        </p:blipFill>
        <p:spPr>
          <a:xfrm>
            <a:off x="558605" y="265291"/>
            <a:ext cx="1312337" cy="457698"/>
          </a:xfrm>
          <a:prstGeom prst="rect">
            <a:avLst/>
          </a:prstGeom>
        </p:spPr>
      </p:pic>
      <p:pic>
        <p:nvPicPr>
          <p:cNvPr id="5" name="Picture 4"/>
          <p:cNvPicPr>
            <a:picLocks noChangeAspect="1"/>
          </p:cNvPicPr>
          <p:nvPr/>
        </p:nvPicPr>
        <p:blipFill>
          <a:blip r:embed="rId5" cstate="print">
            <a:extLst>
              <a:ext uri="{28A0092B-C50C-407E-A947-70E740481C1C}">
                <a14:useLocalDpi xmlns="" xmlns:a14="http://schemas.microsoft.com/office/drawing/2010/main" val="0"/>
              </a:ext>
            </a:extLst>
          </a:blip>
          <a:stretch>
            <a:fillRect/>
          </a:stretch>
        </p:blipFill>
        <p:spPr>
          <a:xfrm>
            <a:off x="9747827" y="215821"/>
            <a:ext cx="2022722" cy="846465"/>
          </a:xfrm>
          <a:prstGeom prst="rect">
            <a:avLst/>
          </a:prstGeom>
        </p:spPr>
      </p:pic>
      <p:pic>
        <p:nvPicPr>
          <p:cNvPr id="7" name="Picture 6"/>
          <p:cNvPicPr>
            <a:picLocks noChangeAspect="1"/>
          </p:cNvPicPr>
          <p:nvPr/>
        </p:nvPicPr>
        <p:blipFill>
          <a:blip r:embed="rId6" cstate="print">
            <a:extLst>
              <a:ext uri="{28A0092B-C50C-407E-A947-70E740481C1C}">
                <a14:useLocalDpi xmlns="" xmlns:a14="http://schemas.microsoft.com/office/drawing/2010/main" val="0"/>
              </a:ext>
            </a:extLst>
          </a:blip>
          <a:stretch>
            <a:fillRect/>
          </a:stretch>
        </p:blipFill>
        <p:spPr>
          <a:xfrm>
            <a:off x="2656992" y="193400"/>
            <a:ext cx="1898904" cy="606552"/>
          </a:xfrm>
          <a:prstGeom prst="rect">
            <a:avLst/>
          </a:prstGeom>
        </p:spPr>
      </p:pic>
      <p:pic>
        <p:nvPicPr>
          <p:cNvPr id="8" name="Picture 7"/>
          <p:cNvPicPr>
            <a:picLocks noChangeAspect="1"/>
          </p:cNvPicPr>
          <p:nvPr/>
        </p:nvPicPr>
        <p:blipFill>
          <a:blip r:embed="rId7" cstate="print">
            <a:extLst>
              <a:ext uri="{28A0092B-C50C-407E-A947-70E740481C1C}">
                <a14:useLocalDpi xmlns="" xmlns:a14="http://schemas.microsoft.com/office/drawing/2010/main" val="0"/>
              </a:ext>
            </a:extLst>
          </a:blip>
          <a:stretch>
            <a:fillRect/>
          </a:stretch>
        </p:blipFill>
        <p:spPr>
          <a:xfrm>
            <a:off x="5233319" y="215821"/>
            <a:ext cx="661239" cy="661239"/>
          </a:xfrm>
          <a:prstGeom prst="rect">
            <a:avLst/>
          </a:prstGeom>
        </p:spPr>
      </p:pic>
      <p:pic>
        <p:nvPicPr>
          <p:cNvPr id="9" name="Picture 8"/>
          <p:cNvPicPr>
            <a:picLocks noChangeAspect="1"/>
          </p:cNvPicPr>
          <p:nvPr/>
        </p:nvPicPr>
        <p:blipFill>
          <a:blip r:embed="rId8" cstate="print">
            <a:extLst>
              <a:ext uri="{28A0092B-C50C-407E-A947-70E740481C1C}">
                <a14:useLocalDpi xmlns="" xmlns:a14="http://schemas.microsoft.com/office/drawing/2010/main" val="0"/>
              </a:ext>
            </a:extLst>
          </a:blip>
          <a:stretch>
            <a:fillRect/>
          </a:stretch>
        </p:blipFill>
        <p:spPr>
          <a:xfrm>
            <a:off x="6736080" y="329373"/>
            <a:ext cx="2667782" cy="470579"/>
          </a:xfrm>
          <a:prstGeom prst="rect">
            <a:avLst/>
          </a:prstGeom>
        </p:spPr>
      </p:pic>
    </p:spTree>
    <p:extLst>
      <p:ext uri="{BB962C8B-B14F-4D97-AF65-F5344CB8AC3E}">
        <p14:creationId xmlns="" xmlns:p14="http://schemas.microsoft.com/office/powerpoint/2010/main" val="404348094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a:spLocks noGrp="1"/>
          </p:cNvSpPr>
          <p:nvPr>
            <p:ph type="title"/>
          </p:nvPr>
        </p:nvSpPr>
        <p:spPr/>
        <p:txBody>
          <a:bodyPr>
            <a:normAutofit/>
          </a:bodyPr>
          <a:lstStyle/>
          <a:p>
            <a:r>
              <a:rPr lang="en-US" sz="3200" dirty="0" smtClean="0"/>
              <a:t>INFLATING THE PUBLIC II </a:t>
            </a:r>
            <a:endParaRPr lang="el-GR" sz="3200" dirty="0"/>
          </a:p>
        </p:txBody>
      </p:sp>
      <p:sp>
        <p:nvSpPr>
          <p:cNvPr id="3" name="Content Placeholder 2"/>
          <p:cNvSpPr>
            <a:spLocks noGrp="1"/>
          </p:cNvSpPr>
          <p:nvPr>
            <p:ph sz="half" idx="1"/>
          </p:nvPr>
        </p:nvSpPr>
        <p:spPr/>
        <p:txBody>
          <a:bodyPr>
            <a:normAutofit/>
          </a:bodyPr>
          <a:lstStyle/>
          <a:p>
            <a:r>
              <a:rPr lang="en-US" sz="2000" dirty="0" smtClean="0"/>
              <a:t>Results presented in an island-wide public space event:</a:t>
            </a:r>
          </a:p>
          <a:p>
            <a:pPr marL="0" indent="0">
              <a:buNone/>
            </a:pPr>
            <a:r>
              <a:rPr lang="en-US" sz="2000" dirty="0" smtClean="0"/>
              <a:t>    </a:t>
            </a:r>
            <a:r>
              <a:rPr lang="en-US" sz="2000" dirty="0" err="1" smtClean="0"/>
              <a:t>Fouskopolis</a:t>
            </a:r>
            <a:r>
              <a:rPr lang="en-US" sz="2000" dirty="0" smtClean="0"/>
              <a:t> and Life Inside outside the bubble </a:t>
            </a:r>
            <a:endParaRPr lang="el-GR" sz="2000" dirty="0"/>
          </a:p>
        </p:txBody>
      </p:sp>
      <p:pic>
        <p:nvPicPr>
          <p:cNvPr id="2" name="Content Placeholder 1"/>
          <p:cNvPicPr>
            <a:picLocks noGrp="1" noChangeAspect="1"/>
          </p:cNvPicPr>
          <p:nvPr>
            <p:ph sz="half" idx="2"/>
          </p:nvPr>
        </p:nvPicPr>
        <p:blipFill>
          <a:blip r:embed="rId3" cstate="print">
            <a:extLst>
              <a:ext uri="{28A0092B-C50C-407E-A947-70E740481C1C}">
                <a14:useLocalDpi xmlns="" xmlns:a14="http://schemas.microsoft.com/office/drawing/2010/main" val="0"/>
              </a:ext>
            </a:extLst>
          </a:blip>
          <a:stretch>
            <a:fillRect/>
          </a:stretch>
        </p:blipFill>
        <p:spPr>
          <a:xfrm>
            <a:off x="6410960" y="3286275"/>
            <a:ext cx="5115560" cy="3336395"/>
          </a:xfrm>
        </p:spPr>
      </p:pic>
      <p:pic>
        <p:nvPicPr>
          <p:cNvPr id="4" name="Picture 3" descr="urban gorillas logo_horizontal.png"/>
          <p:cNvPicPr>
            <a:picLocks noChangeAspect="1"/>
          </p:cNvPicPr>
          <p:nvPr/>
        </p:nvPicPr>
        <p:blipFill>
          <a:blip r:embed="rId4" cstate="print">
            <a:extLst>
              <a:ext uri="{28A0092B-C50C-407E-A947-70E740481C1C}">
                <a14:useLocalDpi xmlns="" xmlns:a14="http://schemas.microsoft.com/office/drawing/2010/main" val="0"/>
              </a:ext>
            </a:extLst>
          </a:blip>
          <a:stretch>
            <a:fillRect/>
          </a:stretch>
        </p:blipFill>
        <p:spPr>
          <a:xfrm>
            <a:off x="452826" y="190864"/>
            <a:ext cx="1312337" cy="457698"/>
          </a:xfrm>
          <a:prstGeom prst="rect">
            <a:avLst/>
          </a:prstGeom>
        </p:spPr>
      </p:pic>
      <p:pic>
        <p:nvPicPr>
          <p:cNvPr id="5" name="Picture 4"/>
          <p:cNvPicPr>
            <a:picLocks noChangeAspect="1"/>
          </p:cNvPicPr>
          <p:nvPr/>
        </p:nvPicPr>
        <p:blipFill>
          <a:blip r:embed="rId5" cstate="print">
            <a:extLst>
              <a:ext uri="{28A0092B-C50C-407E-A947-70E740481C1C}">
                <a14:useLocalDpi xmlns="" xmlns:a14="http://schemas.microsoft.com/office/drawing/2010/main" val="0"/>
              </a:ext>
            </a:extLst>
          </a:blip>
          <a:stretch>
            <a:fillRect/>
          </a:stretch>
        </p:blipFill>
        <p:spPr>
          <a:xfrm>
            <a:off x="927367" y="3302938"/>
            <a:ext cx="4630153" cy="3319732"/>
          </a:xfrm>
          <a:prstGeom prst="rect">
            <a:avLst/>
          </a:prstGeom>
        </p:spPr>
      </p:pic>
    </p:spTree>
    <p:extLst>
      <p:ext uri="{BB962C8B-B14F-4D97-AF65-F5344CB8AC3E}">
        <p14:creationId xmlns="" xmlns:p14="http://schemas.microsoft.com/office/powerpoint/2010/main" val="345838230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1878495"/>
            <a:ext cx="10515600" cy="4298467"/>
          </a:xfrm>
        </p:spPr>
        <p:txBody>
          <a:bodyPr>
            <a:normAutofit/>
          </a:bodyPr>
          <a:lstStyle/>
          <a:p>
            <a:r>
              <a:rPr lang="en-US" sz="2000" dirty="0" smtClean="0"/>
              <a:t>A participatory process for the organization of the event </a:t>
            </a:r>
          </a:p>
          <a:p>
            <a:r>
              <a:rPr lang="en-US" sz="2000" dirty="0" smtClean="0"/>
              <a:t>an open call for participation for the events</a:t>
            </a:r>
          </a:p>
          <a:p>
            <a:r>
              <a:rPr lang="en-US" sz="2000" dirty="0"/>
              <a:t>46 activities were presented during the timespan of the events</a:t>
            </a:r>
          </a:p>
          <a:p>
            <a:r>
              <a:rPr lang="en-US" sz="2000" dirty="0"/>
              <a:t>Participation of 155 individuals </a:t>
            </a:r>
            <a:r>
              <a:rPr lang="en-US" sz="2000" dirty="0" smtClean="0"/>
              <a:t>for the presentation of an activity within the pneumatic structure ( </a:t>
            </a:r>
            <a:r>
              <a:rPr lang="en-US" sz="2000" dirty="0"/>
              <a:t>NGO, artists, civil society </a:t>
            </a:r>
            <a:r>
              <a:rPr lang="en-US" sz="2000" dirty="0" err="1"/>
              <a:t>organisations</a:t>
            </a:r>
            <a:r>
              <a:rPr lang="en-US" sz="2000" dirty="0"/>
              <a:t>, students and informal groups)</a:t>
            </a:r>
          </a:p>
          <a:p>
            <a:pPr marL="0" indent="0">
              <a:buNone/>
            </a:pPr>
            <a:endParaRPr lang="en-US" sz="2000" dirty="0" smtClean="0"/>
          </a:p>
          <a:p>
            <a:pPr marL="0" indent="0">
              <a:buNone/>
            </a:pPr>
            <a:endParaRPr lang="en-US" sz="2000" dirty="0" smtClean="0"/>
          </a:p>
          <a:p>
            <a:pPr marL="0" indent="0">
              <a:buNone/>
            </a:pPr>
            <a:endParaRPr lang="en-US" sz="2000" dirty="0" smtClean="0"/>
          </a:p>
        </p:txBody>
      </p:sp>
      <p:pic>
        <p:nvPicPr>
          <p:cNvPr id="4" name="Picture 3"/>
          <p:cNvPicPr>
            <a:picLocks noChangeAspect="1"/>
          </p:cNvPicPr>
          <p:nvPr/>
        </p:nvPicPr>
        <p:blipFill>
          <a:blip r:embed="rId3" cstate="print">
            <a:extLst>
              <a:ext uri="{28A0092B-C50C-407E-A947-70E740481C1C}">
                <a14:useLocalDpi xmlns="" xmlns:a14="http://schemas.microsoft.com/office/drawing/2010/main" val="0"/>
              </a:ext>
            </a:extLst>
          </a:blip>
          <a:stretch>
            <a:fillRect/>
          </a:stretch>
        </p:blipFill>
        <p:spPr>
          <a:xfrm>
            <a:off x="907774" y="4099534"/>
            <a:ext cx="6374919" cy="2181996"/>
          </a:xfrm>
          <a:prstGeom prst="rect">
            <a:avLst/>
          </a:prstGeom>
        </p:spPr>
      </p:pic>
      <p:pic>
        <p:nvPicPr>
          <p:cNvPr id="5" name="Picture 4" descr="urban gorillas logo_horizontal.png"/>
          <p:cNvPicPr>
            <a:picLocks noChangeAspect="1"/>
          </p:cNvPicPr>
          <p:nvPr/>
        </p:nvPicPr>
        <p:blipFill>
          <a:blip r:embed="rId4" cstate="print">
            <a:extLst>
              <a:ext uri="{28A0092B-C50C-407E-A947-70E740481C1C}">
                <a14:useLocalDpi xmlns="" xmlns:a14="http://schemas.microsoft.com/office/drawing/2010/main" val="0"/>
              </a:ext>
            </a:extLst>
          </a:blip>
          <a:stretch>
            <a:fillRect/>
          </a:stretch>
        </p:blipFill>
        <p:spPr>
          <a:xfrm>
            <a:off x="452826" y="190864"/>
            <a:ext cx="1312337" cy="457698"/>
          </a:xfrm>
          <a:prstGeom prst="rect">
            <a:avLst/>
          </a:prstGeom>
        </p:spPr>
      </p:pic>
      <p:sp>
        <p:nvSpPr>
          <p:cNvPr id="7" name="Title 1"/>
          <p:cNvSpPr>
            <a:spLocks noGrp="1"/>
          </p:cNvSpPr>
          <p:nvPr>
            <p:ph type="title"/>
          </p:nvPr>
        </p:nvSpPr>
        <p:spPr>
          <a:xfrm>
            <a:off x="838200" y="365125"/>
            <a:ext cx="10515600" cy="1325563"/>
          </a:xfrm>
        </p:spPr>
        <p:txBody>
          <a:bodyPr>
            <a:normAutofit/>
          </a:bodyPr>
          <a:lstStyle/>
          <a:p>
            <a:r>
              <a:rPr lang="en-US" sz="3200" dirty="0" smtClean="0"/>
              <a:t>FOUSKOPOLIS-LIFE INSIDE_OUTSIDE THE BUBBLE </a:t>
            </a:r>
            <a:endParaRPr lang="el-GR" sz="3200" dirty="0"/>
          </a:p>
        </p:txBody>
      </p:sp>
    </p:spTree>
    <p:extLst>
      <p:ext uri="{BB962C8B-B14F-4D97-AF65-F5344CB8AC3E}">
        <p14:creationId xmlns="" xmlns:p14="http://schemas.microsoft.com/office/powerpoint/2010/main" val="272868920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1825625"/>
            <a:ext cx="10515600" cy="4822310"/>
          </a:xfrm>
        </p:spPr>
        <p:txBody>
          <a:bodyPr>
            <a:normAutofit fontScale="92500" lnSpcReduction="10000"/>
          </a:bodyPr>
          <a:lstStyle/>
          <a:p>
            <a:r>
              <a:rPr lang="en-US" sz="2000" dirty="0" smtClean="0"/>
              <a:t>EMAA  - Turkish-Cypriot NGO dedicated to the promotion of artists</a:t>
            </a:r>
          </a:p>
          <a:p>
            <a:r>
              <a:rPr lang="en-US" sz="2000" dirty="0" err="1"/>
              <a:t>Plastique</a:t>
            </a:r>
            <a:r>
              <a:rPr lang="en-US" sz="2000" dirty="0"/>
              <a:t> </a:t>
            </a:r>
            <a:r>
              <a:rPr lang="en-US" sz="2000" dirty="0" err="1" smtClean="0"/>
              <a:t>Fantastique</a:t>
            </a:r>
            <a:r>
              <a:rPr lang="en-US" sz="2000" dirty="0" smtClean="0"/>
              <a:t> – Design Team from Berlin</a:t>
            </a:r>
          </a:p>
          <a:p>
            <a:r>
              <a:rPr lang="en-US" sz="2000" dirty="0" smtClean="0"/>
              <a:t>University of Nicosia and Frederick University</a:t>
            </a:r>
          </a:p>
          <a:p>
            <a:r>
              <a:rPr lang="en-US" sz="2000" dirty="0" smtClean="0"/>
              <a:t>Artists across both sides of Cyprus</a:t>
            </a:r>
          </a:p>
          <a:p>
            <a:r>
              <a:rPr lang="en-US" sz="2000" dirty="0" smtClean="0"/>
              <a:t>European Artists</a:t>
            </a:r>
          </a:p>
          <a:p>
            <a:r>
              <a:rPr lang="en-US" sz="2000" dirty="0" smtClean="0"/>
              <a:t>Youth Groups (Hip Hop and Skateboard)</a:t>
            </a:r>
          </a:p>
          <a:p>
            <a:r>
              <a:rPr lang="en-US" sz="2000" dirty="0" smtClean="0"/>
              <a:t>Individuals, artistic groups and civil society organizations</a:t>
            </a:r>
          </a:p>
          <a:p>
            <a:r>
              <a:rPr lang="en-US" sz="2000" dirty="0" smtClean="0"/>
              <a:t>Cyprus Print Makers association</a:t>
            </a:r>
          </a:p>
          <a:p>
            <a:r>
              <a:rPr lang="en-US" sz="2000" dirty="0" smtClean="0"/>
              <a:t>Italian and Indian Embassy</a:t>
            </a:r>
          </a:p>
          <a:p>
            <a:r>
              <a:rPr lang="en-US" sz="2000" dirty="0" smtClean="0"/>
              <a:t>Home of Cooperation – a bi-communal NGO in the buffer zone </a:t>
            </a:r>
          </a:p>
          <a:p>
            <a:r>
              <a:rPr lang="en-US" sz="2000" dirty="0" smtClean="0"/>
              <a:t>Cypriot Association of Recognized Refugees </a:t>
            </a:r>
          </a:p>
          <a:p>
            <a:r>
              <a:rPr lang="en-US" sz="2000" dirty="0" smtClean="0"/>
              <a:t>Community organizations across both sides of Cyprus</a:t>
            </a:r>
          </a:p>
          <a:p>
            <a:r>
              <a:rPr lang="en-US" sz="2000" dirty="0" smtClean="0"/>
              <a:t>Cyprus Film Association</a:t>
            </a:r>
          </a:p>
        </p:txBody>
      </p:sp>
      <p:pic>
        <p:nvPicPr>
          <p:cNvPr id="4" name="Picture 3" descr="urban gorillas logo_horizontal.png"/>
          <p:cNvPicPr>
            <a:picLocks noChangeAspect="1"/>
          </p:cNvPicPr>
          <p:nvPr/>
        </p:nvPicPr>
        <p:blipFill>
          <a:blip r:embed="rId3" cstate="print">
            <a:extLst>
              <a:ext uri="{28A0092B-C50C-407E-A947-70E740481C1C}">
                <a14:useLocalDpi xmlns="" xmlns:a14="http://schemas.microsoft.com/office/drawing/2010/main" val="0"/>
              </a:ext>
            </a:extLst>
          </a:blip>
          <a:stretch>
            <a:fillRect/>
          </a:stretch>
        </p:blipFill>
        <p:spPr>
          <a:xfrm>
            <a:off x="452826" y="190864"/>
            <a:ext cx="1312337" cy="457698"/>
          </a:xfrm>
          <a:prstGeom prst="rect">
            <a:avLst/>
          </a:prstGeom>
        </p:spPr>
      </p:pic>
      <p:sp>
        <p:nvSpPr>
          <p:cNvPr id="6" name="Title 1"/>
          <p:cNvSpPr>
            <a:spLocks noGrp="1"/>
          </p:cNvSpPr>
          <p:nvPr>
            <p:ph type="title"/>
          </p:nvPr>
        </p:nvSpPr>
        <p:spPr>
          <a:xfrm>
            <a:off x="838200" y="365125"/>
            <a:ext cx="10515600" cy="1325563"/>
          </a:xfrm>
        </p:spPr>
        <p:txBody>
          <a:bodyPr>
            <a:normAutofit/>
          </a:bodyPr>
          <a:lstStyle/>
          <a:p>
            <a:r>
              <a:rPr lang="en-US" sz="3200" dirty="0" smtClean="0"/>
              <a:t>COLLABORATORS</a:t>
            </a:r>
            <a:endParaRPr lang="el-GR" sz="3200" dirty="0"/>
          </a:p>
        </p:txBody>
      </p:sp>
      <p:pic>
        <p:nvPicPr>
          <p:cNvPr id="2" name="Picture 1"/>
          <p:cNvPicPr>
            <a:picLocks noChangeAspect="1"/>
          </p:cNvPicPr>
          <p:nvPr/>
        </p:nvPicPr>
        <p:blipFill>
          <a:blip r:embed="rId4" cstate="print">
            <a:extLst>
              <a:ext uri="{28A0092B-C50C-407E-A947-70E740481C1C}">
                <a14:useLocalDpi xmlns="" xmlns:a14="http://schemas.microsoft.com/office/drawing/2010/main" val="0"/>
              </a:ext>
            </a:extLst>
          </a:blip>
          <a:stretch>
            <a:fillRect/>
          </a:stretch>
        </p:blipFill>
        <p:spPr>
          <a:xfrm>
            <a:off x="8121904" y="1864949"/>
            <a:ext cx="3671554" cy="4145724"/>
          </a:xfrm>
          <a:prstGeom prst="rect">
            <a:avLst/>
          </a:prstGeom>
        </p:spPr>
      </p:pic>
    </p:spTree>
    <p:extLst>
      <p:ext uri="{BB962C8B-B14F-4D97-AF65-F5344CB8AC3E}">
        <p14:creationId xmlns="" xmlns:p14="http://schemas.microsoft.com/office/powerpoint/2010/main" val="113129851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sz="2000" dirty="0" smtClean="0"/>
              <a:t>Question the perception of public spaces through the use of the monuments as sites of leisure</a:t>
            </a:r>
          </a:p>
          <a:p>
            <a:r>
              <a:rPr lang="en-US" sz="2000" dirty="0" smtClean="0"/>
              <a:t>Raising awareness of public space as a common ground for social innovation practices to emerge</a:t>
            </a:r>
          </a:p>
          <a:p>
            <a:r>
              <a:rPr lang="en-US" sz="2000" dirty="0" smtClean="0"/>
              <a:t>Proposal of multi-programmatic functions in public spaces</a:t>
            </a:r>
          </a:p>
          <a:p>
            <a:r>
              <a:rPr lang="en-US" sz="2000" dirty="0" smtClean="0"/>
              <a:t>Provision of a space to be freely appropriated by the wide public</a:t>
            </a:r>
          </a:p>
          <a:p>
            <a:endParaRPr lang="en-US" dirty="0" smtClean="0"/>
          </a:p>
          <a:p>
            <a:endParaRPr lang="el-GR" dirty="0"/>
          </a:p>
        </p:txBody>
      </p:sp>
      <p:pic>
        <p:nvPicPr>
          <p:cNvPr id="4" name="Picture 3" descr="urban gorillas logo_horizontal.png"/>
          <p:cNvPicPr>
            <a:picLocks noChangeAspect="1"/>
          </p:cNvPicPr>
          <p:nvPr/>
        </p:nvPicPr>
        <p:blipFill>
          <a:blip r:embed="rId3" cstate="print">
            <a:extLst>
              <a:ext uri="{28A0092B-C50C-407E-A947-70E740481C1C}">
                <a14:useLocalDpi xmlns="" xmlns:a14="http://schemas.microsoft.com/office/drawing/2010/main" val="0"/>
              </a:ext>
            </a:extLst>
          </a:blip>
          <a:stretch>
            <a:fillRect/>
          </a:stretch>
        </p:blipFill>
        <p:spPr>
          <a:xfrm>
            <a:off x="452826" y="190864"/>
            <a:ext cx="1312337" cy="457698"/>
          </a:xfrm>
          <a:prstGeom prst="rect">
            <a:avLst/>
          </a:prstGeom>
        </p:spPr>
      </p:pic>
      <p:sp>
        <p:nvSpPr>
          <p:cNvPr id="6" name="Title 1"/>
          <p:cNvSpPr>
            <a:spLocks noGrp="1"/>
          </p:cNvSpPr>
          <p:nvPr>
            <p:ph type="title"/>
          </p:nvPr>
        </p:nvSpPr>
        <p:spPr>
          <a:xfrm>
            <a:off x="838200" y="365125"/>
            <a:ext cx="10515600" cy="1325563"/>
          </a:xfrm>
        </p:spPr>
        <p:txBody>
          <a:bodyPr>
            <a:normAutofit/>
          </a:bodyPr>
          <a:lstStyle/>
          <a:p>
            <a:r>
              <a:rPr lang="en-US" sz="3200" dirty="0" smtClean="0"/>
              <a:t>RESULTS/OBJECTIVES OF THE EVENTS</a:t>
            </a:r>
            <a:endParaRPr lang="el-GR" sz="3200" dirty="0"/>
          </a:p>
        </p:txBody>
      </p:sp>
      <p:pic>
        <p:nvPicPr>
          <p:cNvPr id="7" name="Picture 6"/>
          <p:cNvPicPr>
            <a:picLocks noChangeAspect="1"/>
          </p:cNvPicPr>
          <p:nvPr/>
        </p:nvPicPr>
        <p:blipFill>
          <a:blip r:embed="rId4" cstate="print">
            <a:extLst>
              <a:ext uri="{28A0092B-C50C-407E-A947-70E740481C1C}">
                <a14:useLocalDpi xmlns="" xmlns:a14="http://schemas.microsoft.com/office/drawing/2010/main" val="0"/>
              </a:ext>
            </a:extLst>
          </a:blip>
          <a:stretch>
            <a:fillRect/>
          </a:stretch>
        </p:blipFill>
        <p:spPr>
          <a:xfrm>
            <a:off x="4389160" y="3863436"/>
            <a:ext cx="3309413" cy="2271431"/>
          </a:xfrm>
          <a:prstGeom prst="rect">
            <a:avLst/>
          </a:prstGeom>
        </p:spPr>
      </p:pic>
      <p:pic>
        <p:nvPicPr>
          <p:cNvPr id="8" name="Picture 7"/>
          <p:cNvPicPr>
            <a:picLocks noChangeAspect="1"/>
          </p:cNvPicPr>
          <p:nvPr/>
        </p:nvPicPr>
        <p:blipFill>
          <a:blip r:embed="rId5" cstate="print">
            <a:extLst>
              <a:ext uri="{28A0092B-C50C-407E-A947-70E740481C1C}">
                <a14:useLocalDpi xmlns="" xmlns:a14="http://schemas.microsoft.com/office/drawing/2010/main" val="0"/>
              </a:ext>
            </a:extLst>
          </a:blip>
          <a:stretch>
            <a:fillRect/>
          </a:stretch>
        </p:blipFill>
        <p:spPr>
          <a:xfrm>
            <a:off x="838200" y="3863436"/>
            <a:ext cx="3152014" cy="2251924"/>
          </a:xfrm>
          <a:prstGeom prst="rect">
            <a:avLst/>
          </a:prstGeom>
        </p:spPr>
      </p:pic>
      <p:pic>
        <p:nvPicPr>
          <p:cNvPr id="9" name="Picture 8"/>
          <p:cNvPicPr>
            <a:picLocks noChangeAspect="1"/>
          </p:cNvPicPr>
          <p:nvPr/>
        </p:nvPicPr>
        <p:blipFill>
          <a:blip r:embed="rId6" cstate="print">
            <a:extLst>
              <a:ext uri="{28A0092B-C50C-407E-A947-70E740481C1C}">
                <a14:useLocalDpi xmlns="" xmlns:a14="http://schemas.microsoft.com/office/drawing/2010/main" val="0"/>
              </a:ext>
            </a:extLst>
          </a:blip>
          <a:stretch>
            <a:fillRect/>
          </a:stretch>
        </p:blipFill>
        <p:spPr>
          <a:xfrm>
            <a:off x="8097519" y="3843888"/>
            <a:ext cx="3517391" cy="2271472"/>
          </a:xfrm>
          <a:prstGeom prst="rect">
            <a:avLst/>
          </a:prstGeom>
        </p:spPr>
      </p:pic>
    </p:spTree>
    <p:extLst>
      <p:ext uri="{BB962C8B-B14F-4D97-AF65-F5344CB8AC3E}">
        <p14:creationId xmlns="" xmlns:p14="http://schemas.microsoft.com/office/powerpoint/2010/main" val="199752418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urban gorillas logo_horizontal.png"/>
          <p:cNvPicPr>
            <a:picLocks noChangeAspect="1"/>
          </p:cNvPicPr>
          <p:nvPr/>
        </p:nvPicPr>
        <p:blipFill>
          <a:blip r:embed="rId3" cstate="print">
            <a:extLst>
              <a:ext uri="{28A0092B-C50C-407E-A947-70E740481C1C}">
                <a14:useLocalDpi xmlns="" xmlns:a14="http://schemas.microsoft.com/office/drawing/2010/main" val="0"/>
              </a:ext>
            </a:extLst>
          </a:blip>
          <a:stretch>
            <a:fillRect/>
          </a:stretch>
        </p:blipFill>
        <p:spPr>
          <a:xfrm>
            <a:off x="452826" y="190864"/>
            <a:ext cx="1312337" cy="457698"/>
          </a:xfrm>
          <a:prstGeom prst="rect">
            <a:avLst/>
          </a:prstGeom>
        </p:spPr>
      </p:pic>
      <p:sp>
        <p:nvSpPr>
          <p:cNvPr id="5" name="Title 1"/>
          <p:cNvSpPr>
            <a:spLocks noGrp="1"/>
          </p:cNvSpPr>
          <p:nvPr>
            <p:ph type="title"/>
          </p:nvPr>
        </p:nvSpPr>
        <p:spPr>
          <a:xfrm>
            <a:off x="838200" y="365125"/>
            <a:ext cx="10515600" cy="1325563"/>
          </a:xfrm>
        </p:spPr>
        <p:txBody>
          <a:bodyPr>
            <a:normAutofit/>
          </a:bodyPr>
          <a:lstStyle/>
          <a:p>
            <a:r>
              <a:rPr lang="en-US" sz="3200" dirty="0" smtClean="0"/>
              <a:t>IMPACT</a:t>
            </a:r>
            <a:endParaRPr lang="el-GR" sz="3200" dirty="0"/>
          </a:p>
        </p:txBody>
      </p:sp>
      <p:pic>
        <p:nvPicPr>
          <p:cNvPr id="7" name="Picture 6"/>
          <p:cNvPicPr>
            <a:picLocks noChangeAspect="1"/>
          </p:cNvPicPr>
          <p:nvPr/>
        </p:nvPicPr>
        <p:blipFill>
          <a:blip r:embed="rId4" cstate="print">
            <a:extLst>
              <a:ext uri="{28A0092B-C50C-407E-A947-70E740481C1C}">
                <a14:useLocalDpi xmlns="" xmlns:a14="http://schemas.microsoft.com/office/drawing/2010/main" val="0"/>
              </a:ext>
            </a:extLst>
          </a:blip>
          <a:stretch>
            <a:fillRect/>
          </a:stretch>
        </p:blipFill>
        <p:spPr>
          <a:xfrm>
            <a:off x="838199" y="4998720"/>
            <a:ext cx="5181600" cy="1859279"/>
          </a:xfrm>
          <a:prstGeom prst="rect">
            <a:avLst/>
          </a:prstGeom>
        </p:spPr>
      </p:pic>
      <p:pic>
        <p:nvPicPr>
          <p:cNvPr id="8" name="Picture 7"/>
          <p:cNvPicPr>
            <a:picLocks noChangeAspect="1"/>
          </p:cNvPicPr>
          <p:nvPr/>
        </p:nvPicPr>
        <p:blipFill>
          <a:blip r:embed="rId5" cstate="print">
            <a:extLst>
              <a:ext uri="{28A0092B-C50C-407E-A947-70E740481C1C}">
                <a14:useLocalDpi xmlns="" xmlns:a14="http://schemas.microsoft.com/office/drawing/2010/main" val="0"/>
              </a:ext>
            </a:extLst>
          </a:blip>
          <a:stretch>
            <a:fillRect/>
          </a:stretch>
        </p:blipFill>
        <p:spPr>
          <a:xfrm>
            <a:off x="7754159" y="419713"/>
            <a:ext cx="4202084" cy="3136265"/>
          </a:xfrm>
          <a:prstGeom prst="rect">
            <a:avLst/>
          </a:prstGeom>
        </p:spPr>
      </p:pic>
      <p:pic>
        <p:nvPicPr>
          <p:cNvPr id="10" name="Picture 9"/>
          <p:cNvPicPr>
            <a:picLocks noChangeAspect="1"/>
          </p:cNvPicPr>
          <p:nvPr/>
        </p:nvPicPr>
        <p:blipFill>
          <a:blip r:embed="rId6" cstate="print">
            <a:extLst>
              <a:ext uri="{28A0092B-C50C-407E-A947-70E740481C1C}">
                <a14:useLocalDpi xmlns="" xmlns:a14="http://schemas.microsoft.com/office/drawing/2010/main" val="0"/>
              </a:ext>
            </a:extLst>
          </a:blip>
          <a:stretch>
            <a:fillRect/>
          </a:stretch>
        </p:blipFill>
        <p:spPr>
          <a:xfrm>
            <a:off x="7754159" y="3555978"/>
            <a:ext cx="4202083" cy="3202010"/>
          </a:xfrm>
          <a:prstGeom prst="rect">
            <a:avLst/>
          </a:prstGeom>
        </p:spPr>
      </p:pic>
      <p:sp>
        <p:nvSpPr>
          <p:cNvPr id="11" name="Content Placeholder 2"/>
          <p:cNvSpPr>
            <a:spLocks noGrp="1"/>
          </p:cNvSpPr>
          <p:nvPr>
            <p:ph sz="half" idx="1"/>
          </p:nvPr>
        </p:nvSpPr>
        <p:spPr>
          <a:xfrm>
            <a:off x="838198" y="1380309"/>
            <a:ext cx="5521961" cy="4351338"/>
          </a:xfrm>
        </p:spPr>
        <p:txBody>
          <a:bodyPr>
            <a:normAutofit/>
          </a:bodyPr>
          <a:lstStyle/>
          <a:p>
            <a:r>
              <a:rPr lang="en-US" sz="2000" dirty="0" smtClean="0"/>
              <a:t>Attract the engagement of the local communities and passers-by through design and playfulness</a:t>
            </a:r>
          </a:p>
          <a:p>
            <a:r>
              <a:rPr lang="en-US" sz="2000" dirty="0" smtClean="0"/>
              <a:t>Create  opportunities for discussions and heighten </a:t>
            </a:r>
            <a:r>
              <a:rPr lang="en-US" sz="2000" dirty="0"/>
              <a:t>social interactions</a:t>
            </a:r>
          </a:p>
          <a:p>
            <a:r>
              <a:rPr lang="en-US" sz="2000" dirty="0" smtClean="0"/>
              <a:t>Engage  </a:t>
            </a:r>
            <a:r>
              <a:rPr lang="en-US" sz="2000" dirty="0"/>
              <a:t>for the first </a:t>
            </a:r>
            <a:r>
              <a:rPr lang="en-US" sz="2000" dirty="0" smtClean="0"/>
              <a:t>time, the passers-by, </a:t>
            </a:r>
            <a:r>
              <a:rPr lang="en-US" sz="2000" dirty="0"/>
              <a:t>with public spaces of the city that were rarely </a:t>
            </a:r>
            <a:r>
              <a:rPr lang="en-US" sz="2000" dirty="0" smtClean="0"/>
              <a:t>visited</a:t>
            </a:r>
          </a:p>
          <a:p>
            <a:r>
              <a:rPr lang="en-US" sz="2000" dirty="0" smtClean="0"/>
              <a:t>Provide a platform for dialogue</a:t>
            </a:r>
          </a:p>
          <a:p>
            <a:r>
              <a:rPr lang="en-US" sz="2000" dirty="0" smtClean="0"/>
              <a:t>Change the perception on public spaces </a:t>
            </a:r>
          </a:p>
          <a:p>
            <a:r>
              <a:rPr lang="en-US" sz="2000" dirty="0"/>
              <a:t>Inter-exchange between public and private civil society stakeholders</a:t>
            </a:r>
          </a:p>
          <a:p>
            <a:endParaRPr lang="en-US" sz="2000" dirty="0" smtClean="0"/>
          </a:p>
          <a:p>
            <a:endParaRPr lang="el-GR" sz="2000" dirty="0"/>
          </a:p>
        </p:txBody>
      </p:sp>
    </p:spTree>
    <p:extLst>
      <p:ext uri="{BB962C8B-B14F-4D97-AF65-F5344CB8AC3E}">
        <p14:creationId xmlns="" xmlns:p14="http://schemas.microsoft.com/office/powerpoint/2010/main" val="199399573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235960" y="790212"/>
            <a:ext cx="10515600" cy="4351338"/>
          </a:xfrm>
        </p:spPr>
        <p:txBody>
          <a:bodyPr/>
          <a:lstStyle/>
          <a:p>
            <a:pPr marL="0" indent="0">
              <a:buNone/>
            </a:pPr>
            <a:r>
              <a:rPr lang="en-US" dirty="0" smtClean="0"/>
              <a:t>                                              THANK YOU!</a:t>
            </a:r>
          </a:p>
          <a:p>
            <a:pPr marL="0" indent="0">
              <a:buNone/>
            </a:pPr>
            <a:r>
              <a:rPr lang="en-US" dirty="0" smtClean="0"/>
              <a:t>                                             </a:t>
            </a:r>
          </a:p>
          <a:p>
            <a:pPr marL="0" indent="0">
              <a:buNone/>
            </a:pPr>
            <a:r>
              <a:rPr lang="en-US" dirty="0"/>
              <a:t> </a:t>
            </a:r>
            <a:r>
              <a:rPr lang="en-US" dirty="0" smtClean="0"/>
              <a:t>                                           </a:t>
            </a:r>
          </a:p>
          <a:p>
            <a:pPr marL="0" indent="0">
              <a:buNone/>
            </a:pPr>
            <a:r>
              <a:rPr lang="en-US" sz="2000" dirty="0"/>
              <a:t> </a:t>
            </a:r>
            <a:r>
              <a:rPr lang="en-US" sz="2000" dirty="0" smtClean="0"/>
              <a:t>                                          </a:t>
            </a:r>
          </a:p>
          <a:p>
            <a:pPr marL="0" indent="0">
              <a:buNone/>
            </a:pPr>
            <a:endParaRPr lang="en-US" sz="2000" dirty="0"/>
          </a:p>
          <a:p>
            <a:pPr marL="0" indent="0">
              <a:buNone/>
            </a:pPr>
            <a:r>
              <a:rPr lang="en-US" sz="2000" dirty="0" smtClean="0"/>
              <a:t>                                           </a:t>
            </a:r>
          </a:p>
          <a:p>
            <a:pPr marL="0" indent="0">
              <a:buNone/>
            </a:pPr>
            <a:r>
              <a:rPr lang="en-US" sz="2000" dirty="0"/>
              <a:t> </a:t>
            </a:r>
            <a:r>
              <a:rPr lang="en-US" sz="2000" dirty="0" smtClean="0"/>
              <a:t>                                                               </a:t>
            </a:r>
            <a:endParaRPr lang="el-GR" dirty="0"/>
          </a:p>
        </p:txBody>
      </p:sp>
      <p:sp>
        <p:nvSpPr>
          <p:cNvPr id="8" name="TextBox 7"/>
          <p:cNvSpPr txBox="1"/>
          <p:nvPr/>
        </p:nvSpPr>
        <p:spPr>
          <a:xfrm>
            <a:off x="396240" y="5029200"/>
            <a:ext cx="5567680" cy="1323439"/>
          </a:xfrm>
          <a:prstGeom prst="rect">
            <a:avLst/>
          </a:prstGeom>
          <a:noFill/>
        </p:spPr>
        <p:txBody>
          <a:bodyPr wrap="square" rtlCol="0">
            <a:spAutoFit/>
          </a:bodyPr>
          <a:lstStyle/>
          <a:p>
            <a:r>
              <a:rPr lang="en-US" sz="1600" dirty="0"/>
              <a:t> </a:t>
            </a:r>
            <a:r>
              <a:rPr lang="en-US" sz="1600" dirty="0" err="1"/>
              <a:t>Vasileos</a:t>
            </a:r>
            <a:r>
              <a:rPr lang="en-US" sz="1600" dirty="0"/>
              <a:t> </a:t>
            </a:r>
            <a:r>
              <a:rPr lang="en-US" sz="1600" dirty="0" err="1"/>
              <a:t>Pavlou</a:t>
            </a:r>
            <a:r>
              <a:rPr lang="en-US" sz="1600" dirty="0"/>
              <a:t> 78, </a:t>
            </a:r>
            <a:r>
              <a:rPr lang="en-US" sz="1600" dirty="0" err="1"/>
              <a:t>Kaimakli</a:t>
            </a:r>
            <a:r>
              <a:rPr lang="en-US" sz="1600" dirty="0"/>
              <a:t> 1021, Nicosia</a:t>
            </a:r>
          </a:p>
          <a:p>
            <a:r>
              <a:rPr lang="en-US" sz="1600" dirty="0"/>
              <a:t> </a:t>
            </a:r>
            <a:r>
              <a:rPr lang="el-GR" sz="1600" dirty="0" smtClean="0"/>
              <a:t>+</a:t>
            </a:r>
            <a:r>
              <a:rPr lang="el-GR" sz="1600" dirty="0"/>
              <a:t>35722511550</a:t>
            </a:r>
            <a:endParaRPr lang="en-US" sz="1600" dirty="0"/>
          </a:p>
          <a:p>
            <a:r>
              <a:rPr lang="en-US" sz="1600" dirty="0" smtClean="0"/>
              <a:t> www.urbangorillas.org</a:t>
            </a:r>
            <a:endParaRPr lang="en-US" sz="1600" dirty="0"/>
          </a:p>
          <a:p>
            <a:r>
              <a:rPr lang="en-US" sz="1600" dirty="0"/>
              <a:t> </a:t>
            </a:r>
            <a:r>
              <a:rPr lang="en-US" sz="1600" dirty="0" smtClean="0"/>
              <a:t>Contact us at:                                                                             urbangorillas.ngo@gmail.com</a:t>
            </a:r>
            <a:endParaRPr lang="el-GR" sz="1600" dirty="0"/>
          </a:p>
        </p:txBody>
      </p:sp>
      <p:pic>
        <p:nvPicPr>
          <p:cNvPr id="9" name="Picture 8"/>
          <p:cNvPicPr>
            <a:picLocks noChangeAspect="1"/>
          </p:cNvPicPr>
          <p:nvPr/>
        </p:nvPicPr>
        <p:blipFill rotWithShape="1">
          <a:blip r:embed="rId3" cstate="print">
            <a:extLst>
              <a:ext uri="{28A0092B-C50C-407E-A947-70E740481C1C}">
                <a14:useLocalDpi xmlns="" xmlns:a14="http://schemas.microsoft.com/office/drawing/2010/main" val="0"/>
              </a:ext>
            </a:extLst>
          </a:blip>
          <a:srcRect l="280" t="11495" r="-280" b="-4997"/>
          <a:stretch/>
        </p:blipFill>
        <p:spPr>
          <a:xfrm>
            <a:off x="4186250" y="2875281"/>
            <a:ext cx="7756542" cy="4150360"/>
          </a:xfrm>
          <a:prstGeom prst="rect">
            <a:avLst/>
          </a:prstGeom>
        </p:spPr>
      </p:pic>
      <p:pic>
        <p:nvPicPr>
          <p:cNvPr id="6" name="Picture 5" descr="urban gorillas logo_horizontal.png"/>
          <p:cNvPicPr>
            <a:picLocks noChangeAspect="1"/>
          </p:cNvPicPr>
          <p:nvPr/>
        </p:nvPicPr>
        <p:blipFill>
          <a:blip r:embed="rId4" cstate="print">
            <a:extLst>
              <a:ext uri="{28A0092B-C50C-407E-A947-70E740481C1C}">
                <a14:useLocalDpi xmlns="" xmlns:a14="http://schemas.microsoft.com/office/drawing/2010/main" val="0"/>
              </a:ext>
            </a:extLst>
          </a:blip>
          <a:stretch>
            <a:fillRect/>
          </a:stretch>
        </p:blipFill>
        <p:spPr>
          <a:xfrm>
            <a:off x="644532" y="1667623"/>
            <a:ext cx="1743068" cy="607922"/>
          </a:xfrm>
          <a:prstGeom prst="rect">
            <a:avLst/>
          </a:prstGeom>
        </p:spPr>
      </p:pic>
    </p:spTree>
    <p:extLst>
      <p:ext uri="{BB962C8B-B14F-4D97-AF65-F5344CB8AC3E}">
        <p14:creationId xmlns="" xmlns:p14="http://schemas.microsoft.com/office/powerpoint/2010/main" val="119378258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37593" y="574312"/>
            <a:ext cx="10515600" cy="1325563"/>
          </a:xfrm>
        </p:spPr>
        <p:txBody>
          <a:bodyPr>
            <a:normAutofit/>
          </a:bodyPr>
          <a:lstStyle/>
          <a:p>
            <a:r>
              <a:rPr lang="en-US" sz="3200" dirty="0" smtClean="0"/>
              <a:t>URBAN GORILLAS</a:t>
            </a:r>
            <a:endParaRPr lang="el-GR" sz="3200" dirty="0"/>
          </a:p>
        </p:txBody>
      </p:sp>
      <p:sp>
        <p:nvSpPr>
          <p:cNvPr id="3" name="Content Placeholder 2"/>
          <p:cNvSpPr>
            <a:spLocks noGrp="1"/>
          </p:cNvSpPr>
          <p:nvPr>
            <p:ph sz="half" idx="1"/>
          </p:nvPr>
        </p:nvSpPr>
        <p:spPr>
          <a:xfrm>
            <a:off x="1013793" y="1899875"/>
            <a:ext cx="5181600" cy="4351338"/>
          </a:xfrm>
        </p:spPr>
        <p:txBody>
          <a:bodyPr>
            <a:normAutofit/>
          </a:bodyPr>
          <a:lstStyle/>
          <a:p>
            <a:pPr marL="0" indent="0" algn="just">
              <a:buNone/>
            </a:pPr>
            <a:r>
              <a:rPr lang="en-US" sz="2000" dirty="0"/>
              <a:t>Urban Gorillas is an NGO based in Nicosia, Cyprus that is run by a multi-disciplinary team of urban enthusiasts who envision healthy and socially inclusive cities</a:t>
            </a:r>
            <a:r>
              <a:rPr lang="en-US" sz="2000" dirty="0" smtClean="0"/>
              <a:t>.</a:t>
            </a:r>
            <a:r>
              <a:rPr lang="en-US" sz="2000" dirty="0"/>
              <a:t> </a:t>
            </a:r>
            <a:r>
              <a:rPr lang="en-US" sz="2000" dirty="0" smtClean="0"/>
              <a:t>The team </a:t>
            </a:r>
            <a:r>
              <a:rPr lang="en-US" sz="2000" dirty="0"/>
              <a:t>came together in 2013 to create projects and actions that bring new energy and inspire change in city spaces</a:t>
            </a:r>
            <a:r>
              <a:rPr lang="en-US" sz="2000" dirty="0" smtClean="0"/>
              <a:t>.</a:t>
            </a:r>
          </a:p>
          <a:p>
            <a:pPr marL="0" indent="0">
              <a:buNone/>
            </a:pPr>
            <a:endParaRPr lang="el-GR" sz="2000" dirty="0"/>
          </a:p>
        </p:txBody>
      </p:sp>
      <p:pic>
        <p:nvPicPr>
          <p:cNvPr id="4" name="Picture 3"/>
          <p:cNvPicPr>
            <a:picLocks noChangeAspect="1"/>
          </p:cNvPicPr>
          <p:nvPr/>
        </p:nvPicPr>
        <p:blipFill>
          <a:blip r:embed="rId3" cstate="print">
            <a:extLst>
              <a:ext uri="{28A0092B-C50C-407E-A947-70E740481C1C}">
                <a14:useLocalDpi xmlns="" xmlns:a14="http://schemas.microsoft.com/office/drawing/2010/main" val="0"/>
              </a:ext>
            </a:extLst>
          </a:blip>
          <a:stretch>
            <a:fillRect/>
          </a:stretch>
        </p:blipFill>
        <p:spPr>
          <a:xfrm>
            <a:off x="8169965" y="1717469"/>
            <a:ext cx="3508513" cy="4533744"/>
          </a:xfrm>
          <a:prstGeom prst="rect">
            <a:avLst/>
          </a:prstGeom>
        </p:spPr>
      </p:pic>
      <p:pic>
        <p:nvPicPr>
          <p:cNvPr id="6" name="Picture 5" descr="urban gorillas logo_horizontal.png"/>
          <p:cNvPicPr>
            <a:picLocks noChangeAspect="1"/>
          </p:cNvPicPr>
          <p:nvPr/>
        </p:nvPicPr>
        <p:blipFill>
          <a:blip r:embed="rId4" cstate="print">
            <a:extLst>
              <a:ext uri="{28A0092B-C50C-407E-A947-70E740481C1C}">
                <a14:useLocalDpi xmlns="" xmlns:a14="http://schemas.microsoft.com/office/drawing/2010/main" val="0"/>
              </a:ext>
            </a:extLst>
          </a:blip>
          <a:stretch>
            <a:fillRect/>
          </a:stretch>
        </p:blipFill>
        <p:spPr>
          <a:xfrm>
            <a:off x="452826" y="190864"/>
            <a:ext cx="1312337" cy="457698"/>
          </a:xfrm>
          <a:prstGeom prst="rect">
            <a:avLst/>
          </a:prstGeom>
        </p:spPr>
      </p:pic>
    </p:spTree>
    <p:extLst>
      <p:ext uri="{BB962C8B-B14F-4D97-AF65-F5344CB8AC3E}">
        <p14:creationId xmlns="" xmlns:p14="http://schemas.microsoft.com/office/powerpoint/2010/main" val="420598879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24128" y="446070"/>
            <a:ext cx="9720072" cy="1499616"/>
          </a:xfrm>
        </p:spPr>
        <p:txBody>
          <a:bodyPr>
            <a:normAutofit/>
          </a:bodyPr>
          <a:lstStyle/>
          <a:p>
            <a:r>
              <a:rPr lang="en-US" sz="3200" dirty="0" smtClean="0"/>
              <a:t>ACTIONS</a:t>
            </a:r>
            <a:endParaRPr lang="el-GR" sz="3200" dirty="0"/>
          </a:p>
        </p:txBody>
      </p:sp>
      <p:sp>
        <p:nvSpPr>
          <p:cNvPr id="3" name="Content Placeholder 2"/>
          <p:cNvSpPr>
            <a:spLocks noGrp="1"/>
          </p:cNvSpPr>
          <p:nvPr>
            <p:ph sz="half" idx="1"/>
          </p:nvPr>
        </p:nvSpPr>
        <p:spPr/>
        <p:txBody>
          <a:bodyPr/>
          <a:lstStyle/>
          <a:p>
            <a:r>
              <a:rPr lang="en-US" sz="2000" dirty="0" smtClean="0"/>
              <a:t>Community </a:t>
            </a:r>
            <a:r>
              <a:rPr lang="en-US" sz="2000" dirty="0"/>
              <a:t>engagement </a:t>
            </a:r>
            <a:endParaRPr lang="en-US" sz="2000" dirty="0" smtClean="0"/>
          </a:p>
          <a:p>
            <a:r>
              <a:rPr lang="en-US" sz="2000" dirty="0" smtClean="0"/>
              <a:t>Public </a:t>
            </a:r>
            <a:r>
              <a:rPr lang="en-US" sz="2000" dirty="0"/>
              <a:t>interventions in the city, large and small scale </a:t>
            </a:r>
            <a:r>
              <a:rPr lang="en-US" sz="2000" dirty="0" smtClean="0"/>
              <a:t>interventions</a:t>
            </a:r>
          </a:p>
          <a:p>
            <a:r>
              <a:rPr lang="en-US" sz="2000" dirty="0" smtClean="0"/>
              <a:t>Artistic </a:t>
            </a:r>
            <a:r>
              <a:rPr lang="en-US" sz="2000" dirty="0"/>
              <a:t>guerilla interventions</a:t>
            </a:r>
          </a:p>
          <a:p>
            <a:r>
              <a:rPr lang="en-US" sz="2000" dirty="0" smtClean="0"/>
              <a:t>Lectures </a:t>
            </a:r>
            <a:r>
              <a:rPr lang="en-US" sz="2000" dirty="0"/>
              <a:t>and exhibitions for the </a:t>
            </a:r>
            <a:r>
              <a:rPr lang="en-US" sz="2000" dirty="0" smtClean="0"/>
              <a:t>public</a:t>
            </a:r>
          </a:p>
          <a:p>
            <a:r>
              <a:rPr lang="en-US" sz="2000" dirty="0" smtClean="0"/>
              <a:t>Promotion of art works in public spaces</a:t>
            </a:r>
          </a:p>
          <a:p>
            <a:r>
              <a:rPr lang="en-US" sz="2000" dirty="0" smtClean="0"/>
              <a:t>Research in urban planning</a:t>
            </a:r>
          </a:p>
          <a:p>
            <a:pPr marL="0" indent="0">
              <a:buNone/>
            </a:pPr>
            <a:endParaRPr lang="en-US" dirty="0"/>
          </a:p>
          <a:p>
            <a:endParaRPr lang="en-US" dirty="0"/>
          </a:p>
          <a:p>
            <a:endParaRPr lang="el-GR" dirty="0"/>
          </a:p>
        </p:txBody>
      </p:sp>
      <p:pic>
        <p:nvPicPr>
          <p:cNvPr id="6" name="Picture 5"/>
          <p:cNvPicPr>
            <a:picLocks noChangeAspect="1"/>
          </p:cNvPicPr>
          <p:nvPr/>
        </p:nvPicPr>
        <p:blipFill>
          <a:blip r:embed="rId3" cstate="print">
            <a:extLst>
              <a:ext uri="{28A0092B-C50C-407E-A947-70E740481C1C}">
                <a14:useLocalDpi xmlns="" xmlns:a14="http://schemas.microsoft.com/office/drawing/2010/main" val="0"/>
              </a:ext>
            </a:extLst>
          </a:blip>
          <a:stretch>
            <a:fillRect/>
          </a:stretch>
        </p:blipFill>
        <p:spPr>
          <a:xfrm>
            <a:off x="8128000" y="1188919"/>
            <a:ext cx="3714570" cy="2458521"/>
          </a:xfrm>
          <a:prstGeom prst="rect">
            <a:avLst/>
          </a:prstGeom>
        </p:spPr>
      </p:pic>
      <p:pic>
        <p:nvPicPr>
          <p:cNvPr id="8" name="Picture 7" descr="urban gorillas logo_horizontal.png"/>
          <p:cNvPicPr>
            <a:picLocks noChangeAspect="1"/>
          </p:cNvPicPr>
          <p:nvPr/>
        </p:nvPicPr>
        <p:blipFill>
          <a:blip r:embed="rId4" cstate="print">
            <a:extLst>
              <a:ext uri="{28A0092B-C50C-407E-A947-70E740481C1C}">
                <a14:useLocalDpi xmlns="" xmlns:a14="http://schemas.microsoft.com/office/drawing/2010/main" val="0"/>
              </a:ext>
            </a:extLst>
          </a:blip>
          <a:stretch>
            <a:fillRect/>
          </a:stretch>
        </p:blipFill>
        <p:spPr>
          <a:xfrm>
            <a:off x="452826" y="190864"/>
            <a:ext cx="1312337" cy="457698"/>
          </a:xfrm>
          <a:prstGeom prst="rect">
            <a:avLst/>
          </a:prstGeom>
        </p:spPr>
      </p:pic>
      <p:pic>
        <p:nvPicPr>
          <p:cNvPr id="7" name="Content Placeholder 6"/>
          <p:cNvPicPr>
            <a:picLocks noGrp="1" noChangeAspect="1"/>
          </p:cNvPicPr>
          <p:nvPr>
            <p:ph sz="half" idx="2"/>
          </p:nvPr>
        </p:nvPicPr>
        <p:blipFill>
          <a:blip r:embed="rId5" cstate="print">
            <a:extLst>
              <a:ext uri="{28A0092B-C50C-407E-A947-70E740481C1C}">
                <a14:useLocalDpi xmlns="" xmlns:a14="http://schemas.microsoft.com/office/drawing/2010/main" val="0"/>
              </a:ext>
            </a:extLst>
          </a:blip>
          <a:stretch>
            <a:fillRect/>
          </a:stretch>
        </p:blipFill>
        <p:spPr>
          <a:xfrm>
            <a:off x="8128000" y="3908584"/>
            <a:ext cx="3703320" cy="2777490"/>
          </a:xfrm>
        </p:spPr>
      </p:pic>
    </p:spTree>
    <p:extLst>
      <p:ext uri="{BB962C8B-B14F-4D97-AF65-F5344CB8AC3E}">
        <p14:creationId xmlns="" xmlns:p14="http://schemas.microsoft.com/office/powerpoint/2010/main" val="73824883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36980" y="444637"/>
            <a:ext cx="10515600" cy="1325563"/>
          </a:xfrm>
        </p:spPr>
        <p:txBody>
          <a:bodyPr>
            <a:normAutofit/>
          </a:bodyPr>
          <a:lstStyle/>
          <a:p>
            <a:r>
              <a:rPr lang="en-US" sz="3200" dirty="0" smtClean="0"/>
              <a:t>EXPERTISE</a:t>
            </a:r>
            <a:endParaRPr lang="el-GR" sz="3200" dirty="0"/>
          </a:p>
        </p:txBody>
      </p:sp>
      <p:sp>
        <p:nvSpPr>
          <p:cNvPr id="3" name="Content Placeholder 2"/>
          <p:cNvSpPr>
            <a:spLocks noGrp="1"/>
          </p:cNvSpPr>
          <p:nvPr>
            <p:ph sz="half" idx="1"/>
          </p:nvPr>
        </p:nvSpPr>
        <p:spPr>
          <a:xfrm>
            <a:off x="1108994" y="2023973"/>
            <a:ext cx="4937760" cy="4023360"/>
          </a:xfrm>
        </p:spPr>
        <p:txBody>
          <a:bodyPr>
            <a:normAutofit/>
          </a:bodyPr>
          <a:lstStyle/>
          <a:p>
            <a:r>
              <a:rPr lang="en-US" sz="2000" dirty="0" smtClean="0"/>
              <a:t>Urban planning/design</a:t>
            </a:r>
          </a:p>
          <a:p>
            <a:r>
              <a:rPr lang="en-US" sz="2000" dirty="0" smtClean="0"/>
              <a:t>Architecture</a:t>
            </a:r>
          </a:p>
          <a:p>
            <a:r>
              <a:rPr lang="en-US" sz="2000" dirty="0" smtClean="0"/>
              <a:t>Research &amp; Publications</a:t>
            </a:r>
          </a:p>
          <a:p>
            <a:r>
              <a:rPr lang="en-US" sz="2000" dirty="0" smtClean="0"/>
              <a:t>Cultural project management</a:t>
            </a:r>
          </a:p>
          <a:p>
            <a:r>
              <a:rPr lang="en-US" sz="2000" dirty="0" smtClean="0"/>
              <a:t>Landscape design</a:t>
            </a:r>
          </a:p>
          <a:p>
            <a:r>
              <a:rPr lang="en-US" sz="2000" dirty="0" smtClean="0"/>
              <a:t>Environmental engineering</a:t>
            </a:r>
          </a:p>
          <a:p>
            <a:r>
              <a:rPr lang="en-US" sz="2000" dirty="0" smtClean="0"/>
              <a:t>Communications and campaigns</a:t>
            </a:r>
          </a:p>
          <a:p>
            <a:pPr marL="0" indent="0">
              <a:buNone/>
            </a:pPr>
            <a:endParaRPr lang="el-GR" sz="2000" dirty="0"/>
          </a:p>
        </p:txBody>
      </p:sp>
      <p:pic>
        <p:nvPicPr>
          <p:cNvPr id="5" name="Content Placeholder 4"/>
          <p:cNvPicPr>
            <a:picLocks noGrp="1" noChangeAspect="1"/>
          </p:cNvPicPr>
          <p:nvPr>
            <p:ph sz="half" idx="2"/>
          </p:nvPr>
        </p:nvPicPr>
        <p:blipFill>
          <a:blip r:embed="rId2" cstate="print">
            <a:extLst>
              <a:ext uri="{28A0092B-C50C-407E-A947-70E740481C1C}">
                <a14:useLocalDpi xmlns="" xmlns:a14="http://schemas.microsoft.com/office/drawing/2010/main" val="0"/>
              </a:ext>
            </a:extLst>
          </a:blip>
          <a:stretch>
            <a:fillRect/>
          </a:stretch>
        </p:blipFill>
        <p:spPr>
          <a:xfrm>
            <a:off x="7477760" y="892878"/>
            <a:ext cx="4251603" cy="2750693"/>
          </a:xfrm>
        </p:spPr>
      </p:pic>
      <p:pic>
        <p:nvPicPr>
          <p:cNvPr id="6" name="Picture 5" descr="urban gorillas logo_horizontal.png"/>
          <p:cNvPicPr>
            <a:picLocks noChangeAspect="1"/>
          </p:cNvPicPr>
          <p:nvPr/>
        </p:nvPicPr>
        <p:blipFill>
          <a:blip r:embed="rId3" cstate="print">
            <a:extLst>
              <a:ext uri="{28A0092B-C50C-407E-A947-70E740481C1C}">
                <a14:useLocalDpi xmlns="" xmlns:a14="http://schemas.microsoft.com/office/drawing/2010/main" val="0"/>
              </a:ext>
            </a:extLst>
          </a:blip>
          <a:stretch>
            <a:fillRect/>
          </a:stretch>
        </p:blipFill>
        <p:spPr>
          <a:xfrm>
            <a:off x="452826" y="190864"/>
            <a:ext cx="1312337" cy="457698"/>
          </a:xfrm>
          <a:prstGeom prst="rect">
            <a:avLst/>
          </a:prstGeom>
        </p:spPr>
      </p:pic>
      <p:pic>
        <p:nvPicPr>
          <p:cNvPr id="7" name="Picture 6"/>
          <p:cNvPicPr>
            <a:picLocks noChangeAspect="1"/>
          </p:cNvPicPr>
          <p:nvPr/>
        </p:nvPicPr>
        <p:blipFill>
          <a:blip r:embed="rId4" cstate="print">
            <a:extLst>
              <a:ext uri="{28A0092B-C50C-407E-A947-70E740481C1C}">
                <a14:useLocalDpi xmlns="" xmlns:a14="http://schemas.microsoft.com/office/drawing/2010/main" val="0"/>
              </a:ext>
            </a:extLst>
          </a:blip>
          <a:stretch>
            <a:fillRect/>
          </a:stretch>
        </p:blipFill>
        <p:spPr>
          <a:xfrm>
            <a:off x="7477760" y="3818802"/>
            <a:ext cx="4251603" cy="2782299"/>
          </a:xfrm>
          <a:prstGeom prst="rect">
            <a:avLst/>
          </a:prstGeom>
        </p:spPr>
      </p:pic>
    </p:spTree>
    <p:extLst>
      <p:ext uri="{BB962C8B-B14F-4D97-AF65-F5344CB8AC3E}">
        <p14:creationId xmlns="" xmlns:p14="http://schemas.microsoft.com/office/powerpoint/2010/main" val="28394431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56858" y="544026"/>
            <a:ext cx="10515600" cy="1325563"/>
          </a:xfrm>
        </p:spPr>
        <p:txBody>
          <a:bodyPr>
            <a:normAutofit/>
          </a:bodyPr>
          <a:lstStyle/>
          <a:p>
            <a:r>
              <a:rPr lang="en-US" sz="3200" dirty="0" smtClean="0"/>
              <a:t>PROJECT DESCRIPTION</a:t>
            </a:r>
            <a:endParaRPr lang="el-GR" sz="3200" dirty="0"/>
          </a:p>
        </p:txBody>
      </p:sp>
      <p:sp>
        <p:nvSpPr>
          <p:cNvPr id="3" name="Content Placeholder 2"/>
          <p:cNvSpPr>
            <a:spLocks noGrp="1"/>
          </p:cNvSpPr>
          <p:nvPr>
            <p:ph sz="half" idx="1"/>
          </p:nvPr>
        </p:nvSpPr>
        <p:spPr>
          <a:xfrm>
            <a:off x="1186730" y="1872609"/>
            <a:ext cx="4937760" cy="4023360"/>
          </a:xfrm>
        </p:spPr>
        <p:txBody>
          <a:bodyPr>
            <a:noAutofit/>
          </a:bodyPr>
          <a:lstStyle/>
          <a:p>
            <a:pPr marL="0" indent="0" fontAlgn="base">
              <a:buNone/>
            </a:pPr>
            <a:r>
              <a:rPr lang="en-US" sz="2000" i="1" dirty="0" smtClean="0"/>
              <a:t>“Cultures </a:t>
            </a:r>
            <a:r>
              <a:rPr lang="en-US" sz="2000" i="1" dirty="0"/>
              <a:t>and climates differ all over the world, but people are the same. They’ll gather in public if you give them a good place to do it</a:t>
            </a:r>
            <a:r>
              <a:rPr lang="en-US" sz="2000" i="1" dirty="0" smtClean="0"/>
              <a:t>.”</a:t>
            </a:r>
            <a:endParaRPr lang="en-US" sz="2000" i="1" dirty="0"/>
          </a:p>
          <a:p>
            <a:pPr marL="0" indent="0" fontAlgn="base">
              <a:buNone/>
            </a:pPr>
            <a:r>
              <a:rPr lang="en-US" sz="2000" b="1" dirty="0"/>
              <a:t>Jan </a:t>
            </a:r>
            <a:r>
              <a:rPr lang="en-US" sz="2000" b="1" dirty="0" err="1"/>
              <a:t>Gehl</a:t>
            </a:r>
            <a:endParaRPr lang="en-US" sz="2000" dirty="0"/>
          </a:p>
          <a:p>
            <a:pPr marL="0" indent="0">
              <a:buNone/>
            </a:pPr>
            <a:endParaRPr lang="en-US" sz="2000" dirty="0" smtClean="0"/>
          </a:p>
          <a:p>
            <a:pPr marL="0" indent="0">
              <a:buNone/>
            </a:pPr>
            <a:r>
              <a:rPr lang="en-US" sz="2000" dirty="0" smtClean="0"/>
              <a:t>The Green Urban Lab project intended to raise people’s awareness and make room for social innovative processes to emerge through the regeneration of public spaces. </a:t>
            </a:r>
          </a:p>
          <a:p>
            <a:pPr marL="0" indent="0">
              <a:buNone/>
            </a:pPr>
            <a:r>
              <a:rPr lang="el-GR" sz="2000" dirty="0" smtClean="0"/>
              <a:t>. </a:t>
            </a:r>
            <a:endParaRPr lang="el-GR" sz="2000" dirty="0"/>
          </a:p>
        </p:txBody>
      </p:sp>
      <p:pic>
        <p:nvPicPr>
          <p:cNvPr id="7" name="Picture 6" descr="urban gorillas logo_horizontal.png"/>
          <p:cNvPicPr>
            <a:picLocks noChangeAspect="1"/>
          </p:cNvPicPr>
          <p:nvPr/>
        </p:nvPicPr>
        <p:blipFill>
          <a:blip r:embed="rId3" cstate="print">
            <a:extLst>
              <a:ext uri="{28A0092B-C50C-407E-A947-70E740481C1C}">
                <a14:useLocalDpi xmlns="" xmlns:a14="http://schemas.microsoft.com/office/drawing/2010/main" val="0"/>
              </a:ext>
            </a:extLst>
          </a:blip>
          <a:stretch>
            <a:fillRect/>
          </a:stretch>
        </p:blipFill>
        <p:spPr>
          <a:xfrm>
            <a:off x="452826" y="190864"/>
            <a:ext cx="1312337" cy="457698"/>
          </a:xfrm>
          <a:prstGeom prst="rect">
            <a:avLst/>
          </a:prstGeom>
        </p:spPr>
      </p:pic>
      <p:pic>
        <p:nvPicPr>
          <p:cNvPr id="8" name="Content Placeholder 7"/>
          <p:cNvPicPr>
            <a:picLocks noGrp="1" noChangeAspect="1"/>
          </p:cNvPicPr>
          <p:nvPr>
            <p:ph sz="half" idx="2"/>
          </p:nvPr>
        </p:nvPicPr>
        <p:blipFill>
          <a:blip r:embed="rId4" cstate="print">
            <a:extLst>
              <a:ext uri="{28A0092B-C50C-407E-A947-70E740481C1C}">
                <a14:useLocalDpi xmlns="" xmlns:a14="http://schemas.microsoft.com/office/drawing/2010/main" val="0"/>
              </a:ext>
            </a:extLst>
          </a:blip>
          <a:stretch>
            <a:fillRect/>
          </a:stretch>
        </p:blipFill>
        <p:spPr>
          <a:xfrm>
            <a:off x="7959236" y="3819948"/>
            <a:ext cx="3537021" cy="2652766"/>
          </a:xfrm>
        </p:spPr>
      </p:pic>
      <p:pic>
        <p:nvPicPr>
          <p:cNvPr id="9" name="Picture 8"/>
          <p:cNvPicPr>
            <a:picLocks noChangeAspect="1"/>
          </p:cNvPicPr>
          <p:nvPr/>
        </p:nvPicPr>
        <p:blipFill>
          <a:blip r:embed="rId5" cstate="print">
            <a:extLst>
              <a:ext uri="{28A0092B-C50C-407E-A947-70E740481C1C}">
                <a14:useLocalDpi xmlns="" xmlns:a14="http://schemas.microsoft.com/office/drawing/2010/main" val="0"/>
              </a:ext>
            </a:extLst>
          </a:blip>
          <a:stretch>
            <a:fillRect/>
          </a:stretch>
        </p:blipFill>
        <p:spPr>
          <a:xfrm>
            <a:off x="7959236" y="1177667"/>
            <a:ext cx="3537021" cy="2358014"/>
          </a:xfrm>
          <a:prstGeom prst="rect">
            <a:avLst/>
          </a:prstGeom>
        </p:spPr>
      </p:pic>
    </p:spTree>
    <p:extLst>
      <p:ext uri="{BB962C8B-B14F-4D97-AF65-F5344CB8AC3E}">
        <p14:creationId xmlns="" xmlns:p14="http://schemas.microsoft.com/office/powerpoint/2010/main" val="350795768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1097278" y="1845734"/>
            <a:ext cx="4937760" cy="4853240"/>
          </a:xfrm>
        </p:spPr>
        <p:txBody>
          <a:bodyPr>
            <a:normAutofit fontScale="55000" lnSpcReduction="20000"/>
          </a:bodyPr>
          <a:lstStyle/>
          <a:p>
            <a:pPr marL="0" indent="0">
              <a:buNone/>
            </a:pPr>
            <a:endParaRPr lang="en-US" sz="3600" dirty="0" smtClean="0"/>
          </a:p>
          <a:p>
            <a:r>
              <a:rPr lang="en-US" sz="3600" dirty="0" smtClean="0"/>
              <a:t>Development of public spaces as an innovative public platform for social interactions</a:t>
            </a:r>
          </a:p>
          <a:p>
            <a:r>
              <a:rPr lang="en-US" sz="3600" dirty="0" smtClean="0"/>
              <a:t>Regenerate </a:t>
            </a:r>
            <a:r>
              <a:rPr lang="en-US" sz="3600" dirty="0"/>
              <a:t>neglected public spaces through creative interventions  </a:t>
            </a:r>
          </a:p>
          <a:p>
            <a:r>
              <a:rPr lang="en-US" sz="3600" dirty="0" smtClean="0"/>
              <a:t>Awareness </a:t>
            </a:r>
            <a:r>
              <a:rPr lang="en-US" sz="3600" dirty="0"/>
              <a:t>raising of the importance of public space as a </a:t>
            </a:r>
            <a:r>
              <a:rPr lang="en-US" sz="3600" dirty="0" smtClean="0"/>
              <a:t>democratic platform </a:t>
            </a:r>
          </a:p>
          <a:p>
            <a:r>
              <a:rPr lang="en-US" sz="3600" dirty="0" smtClean="0"/>
              <a:t>Encourage participative involvement of the public in regards to the use of public spaces</a:t>
            </a:r>
          </a:p>
          <a:p>
            <a:r>
              <a:rPr lang="en-US" sz="3600" dirty="0" smtClean="0"/>
              <a:t>Reinforce </a:t>
            </a:r>
            <a:r>
              <a:rPr lang="en-US" sz="3600" dirty="0"/>
              <a:t>social exchange amongst diverse under-represented target </a:t>
            </a:r>
            <a:r>
              <a:rPr lang="en-US" sz="3600" dirty="0" smtClean="0"/>
              <a:t>groups</a:t>
            </a:r>
          </a:p>
          <a:p>
            <a:r>
              <a:rPr lang="en-US" sz="3600" dirty="0" smtClean="0"/>
              <a:t>Propose an urban design approach that moves </a:t>
            </a:r>
            <a:r>
              <a:rPr lang="en-US" sz="3600" dirty="0"/>
              <a:t>away from a </a:t>
            </a:r>
            <a:r>
              <a:rPr lang="en-US" sz="3600" dirty="0" smtClean="0"/>
              <a:t>user-centered </a:t>
            </a:r>
            <a:r>
              <a:rPr lang="en-US" sz="3600" dirty="0"/>
              <a:t>design process into a </a:t>
            </a:r>
            <a:r>
              <a:rPr lang="en-US" sz="3600" dirty="0" smtClean="0"/>
              <a:t>participatory </a:t>
            </a:r>
            <a:r>
              <a:rPr lang="en-US" sz="3600" dirty="0"/>
              <a:t>approach. </a:t>
            </a:r>
            <a:endParaRPr lang="en-US" sz="3600" dirty="0" smtClean="0"/>
          </a:p>
          <a:p>
            <a:endParaRPr lang="en-US" sz="2000" dirty="0" smtClean="0">
              <a:solidFill>
                <a:srgbClr val="FF0000"/>
              </a:solidFill>
            </a:endParaRPr>
          </a:p>
          <a:p>
            <a:pPr marL="0" indent="0">
              <a:buNone/>
            </a:pPr>
            <a:r>
              <a:rPr lang="en-US" sz="2000" dirty="0" smtClean="0"/>
              <a:t> </a:t>
            </a:r>
            <a:endParaRPr lang="el-GR" sz="2000" dirty="0"/>
          </a:p>
        </p:txBody>
      </p:sp>
      <p:pic>
        <p:nvPicPr>
          <p:cNvPr id="7" name="Picture 6"/>
          <p:cNvPicPr>
            <a:picLocks noChangeAspect="1"/>
          </p:cNvPicPr>
          <p:nvPr/>
        </p:nvPicPr>
        <p:blipFill>
          <a:blip r:embed="rId3" cstate="print">
            <a:extLst>
              <a:ext uri="{28A0092B-C50C-407E-A947-70E740481C1C}">
                <a14:useLocalDpi xmlns="" xmlns:a14="http://schemas.microsoft.com/office/drawing/2010/main" val="0"/>
              </a:ext>
            </a:extLst>
          </a:blip>
          <a:stretch>
            <a:fillRect/>
          </a:stretch>
        </p:blipFill>
        <p:spPr>
          <a:xfrm>
            <a:off x="8520819" y="4399280"/>
            <a:ext cx="3051639" cy="2194560"/>
          </a:xfrm>
          <a:prstGeom prst="rect">
            <a:avLst/>
          </a:prstGeom>
        </p:spPr>
      </p:pic>
      <p:pic>
        <p:nvPicPr>
          <p:cNvPr id="8" name="Picture 7" descr="urban gorillas logo_horizontal.png"/>
          <p:cNvPicPr>
            <a:picLocks noChangeAspect="1"/>
          </p:cNvPicPr>
          <p:nvPr/>
        </p:nvPicPr>
        <p:blipFill>
          <a:blip r:embed="rId4" cstate="print">
            <a:extLst>
              <a:ext uri="{28A0092B-C50C-407E-A947-70E740481C1C}">
                <a14:useLocalDpi xmlns="" xmlns:a14="http://schemas.microsoft.com/office/drawing/2010/main" val="0"/>
              </a:ext>
            </a:extLst>
          </a:blip>
          <a:stretch>
            <a:fillRect/>
          </a:stretch>
        </p:blipFill>
        <p:spPr>
          <a:xfrm>
            <a:off x="452826" y="190864"/>
            <a:ext cx="1312337" cy="457698"/>
          </a:xfrm>
          <a:prstGeom prst="rect">
            <a:avLst/>
          </a:prstGeom>
        </p:spPr>
      </p:pic>
      <p:sp>
        <p:nvSpPr>
          <p:cNvPr id="10" name="Title 1"/>
          <p:cNvSpPr>
            <a:spLocks noGrp="1"/>
          </p:cNvSpPr>
          <p:nvPr>
            <p:ph type="title"/>
          </p:nvPr>
        </p:nvSpPr>
        <p:spPr>
          <a:xfrm>
            <a:off x="1056858" y="544026"/>
            <a:ext cx="10515600" cy="1325563"/>
          </a:xfrm>
        </p:spPr>
        <p:txBody>
          <a:bodyPr>
            <a:normAutofit/>
          </a:bodyPr>
          <a:lstStyle/>
          <a:p>
            <a:r>
              <a:rPr lang="en-US" sz="3200" dirty="0" smtClean="0"/>
              <a:t>MAIN OBJECTIVES</a:t>
            </a:r>
            <a:endParaRPr lang="el-GR" sz="3200" dirty="0"/>
          </a:p>
        </p:txBody>
      </p:sp>
      <p:pic>
        <p:nvPicPr>
          <p:cNvPr id="4" name="Content Placeholder 3"/>
          <p:cNvPicPr>
            <a:picLocks noGrp="1" noChangeAspect="1"/>
          </p:cNvPicPr>
          <p:nvPr>
            <p:ph sz="half" idx="2"/>
          </p:nvPr>
        </p:nvPicPr>
        <p:blipFill>
          <a:blip r:embed="rId5" cstate="print">
            <a:extLst>
              <a:ext uri="{28A0092B-C50C-407E-A947-70E740481C1C}">
                <a14:useLocalDpi xmlns="" xmlns:a14="http://schemas.microsoft.com/office/drawing/2010/main" val="0"/>
              </a:ext>
            </a:extLst>
          </a:blip>
          <a:stretch>
            <a:fillRect/>
          </a:stretch>
        </p:blipFill>
        <p:spPr>
          <a:xfrm>
            <a:off x="8298912" y="116844"/>
            <a:ext cx="3273545" cy="1841369"/>
          </a:xfrm>
        </p:spPr>
      </p:pic>
      <p:pic>
        <p:nvPicPr>
          <p:cNvPr id="5" name="Picture 4"/>
          <p:cNvPicPr>
            <a:picLocks noChangeAspect="1"/>
          </p:cNvPicPr>
          <p:nvPr/>
        </p:nvPicPr>
        <p:blipFill>
          <a:blip r:embed="rId6" cstate="print">
            <a:extLst>
              <a:ext uri="{28A0092B-C50C-407E-A947-70E740481C1C}">
                <a14:useLocalDpi xmlns="" xmlns:a14="http://schemas.microsoft.com/office/drawing/2010/main" val="0"/>
              </a:ext>
            </a:extLst>
          </a:blip>
          <a:stretch>
            <a:fillRect/>
          </a:stretch>
        </p:blipFill>
        <p:spPr>
          <a:xfrm>
            <a:off x="8520818" y="2034382"/>
            <a:ext cx="3051639" cy="2288729"/>
          </a:xfrm>
          <a:prstGeom prst="rect">
            <a:avLst/>
          </a:prstGeom>
        </p:spPr>
      </p:pic>
      <p:sp>
        <p:nvSpPr>
          <p:cNvPr id="9" name="TextBox 8"/>
          <p:cNvSpPr txBox="1"/>
          <p:nvPr/>
        </p:nvSpPr>
        <p:spPr>
          <a:xfrm>
            <a:off x="6692018" y="648562"/>
            <a:ext cx="1981200" cy="523220"/>
          </a:xfrm>
          <a:prstGeom prst="rect">
            <a:avLst/>
          </a:prstGeom>
          <a:noFill/>
        </p:spPr>
        <p:txBody>
          <a:bodyPr wrap="square" rtlCol="0">
            <a:spAutoFit/>
          </a:bodyPr>
          <a:lstStyle/>
          <a:p>
            <a:r>
              <a:rPr lang="en-US" sz="1400" dirty="0" smtClean="0"/>
              <a:t>An underutilized courtyard</a:t>
            </a:r>
            <a:endParaRPr lang="el-GR" sz="1400" dirty="0"/>
          </a:p>
        </p:txBody>
      </p:sp>
      <p:sp>
        <p:nvSpPr>
          <p:cNvPr id="11" name="TextBox 10"/>
          <p:cNvSpPr txBox="1"/>
          <p:nvPr/>
        </p:nvSpPr>
        <p:spPr>
          <a:xfrm>
            <a:off x="6692018" y="2180327"/>
            <a:ext cx="1496942" cy="954107"/>
          </a:xfrm>
          <a:prstGeom prst="rect">
            <a:avLst/>
          </a:prstGeom>
          <a:noFill/>
        </p:spPr>
        <p:txBody>
          <a:bodyPr wrap="square" rtlCol="0">
            <a:spAutoFit/>
          </a:bodyPr>
          <a:lstStyle/>
          <a:p>
            <a:r>
              <a:rPr lang="en-US" sz="1400" dirty="0" smtClean="0"/>
              <a:t>The transformation after the intervention</a:t>
            </a:r>
            <a:endParaRPr lang="el-GR" sz="1400" dirty="0"/>
          </a:p>
        </p:txBody>
      </p:sp>
      <p:cxnSp>
        <p:nvCxnSpPr>
          <p:cNvPr id="13" name="Straight Arrow Connector 12"/>
          <p:cNvCxnSpPr/>
          <p:nvPr/>
        </p:nvCxnSpPr>
        <p:spPr>
          <a:xfrm>
            <a:off x="7274560" y="1171782"/>
            <a:ext cx="0" cy="69780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 xmlns:p14="http://schemas.microsoft.com/office/powerpoint/2010/main" val="22940496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1754505"/>
            <a:ext cx="6802120" cy="4351338"/>
          </a:xfrm>
        </p:spPr>
        <p:txBody>
          <a:bodyPr>
            <a:noAutofit/>
          </a:bodyPr>
          <a:lstStyle/>
          <a:p>
            <a:r>
              <a:rPr lang="en-US" sz="2000" dirty="0" smtClean="0"/>
              <a:t>Design Workshops and university seminar</a:t>
            </a:r>
          </a:p>
          <a:p>
            <a:r>
              <a:rPr lang="en-US" sz="2000" dirty="0" smtClean="0"/>
              <a:t>Surveys/questionnaires( 1000 on phone questionnaires, 297 on site questionnaires, 98 post event online questionnaires, 10 focus groups) </a:t>
            </a:r>
          </a:p>
          <a:p>
            <a:r>
              <a:rPr lang="en-US" sz="2000" dirty="0" smtClean="0"/>
              <a:t>Mapping techniques</a:t>
            </a:r>
          </a:p>
          <a:p>
            <a:r>
              <a:rPr lang="en-US" sz="2000" dirty="0" smtClean="0"/>
              <a:t>Hands-on explorations with photographs and video documents</a:t>
            </a:r>
          </a:p>
          <a:p>
            <a:r>
              <a:rPr lang="en-US" sz="2000" dirty="0" smtClean="0"/>
              <a:t>Site Visits</a:t>
            </a:r>
          </a:p>
          <a:p>
            <a:r>
              <a:rPr lang="en-US" sz="2000" dirty="0" smtClean="0"/>
              <a:t>Interviews with the citizens before and after the interventions in the sites</a:t>
            </a:r>
            <a:endParaRPr lang="el-GR" sz="2000" dirty="0" smtClean="0"/>
          </a:p>
          <a:p>
            <a:r>
              <a:rPr lang="en-US" sz="2000" dirty="0" smtClean="0"/>
              <a:t>Lectures and exhibitions</a:t>
            </a:r>
          </a:p>
          <a:p>
            <a:r>
              <a:rPr lang="en-US" sz="2000" dirty="0" smtClean="0"/>
              <a:t>On-site </a:t>
            </a:r>
            <a:r>
              <a:rPr lang="en-US" sz="2000" dirty="0"/>
              <a:t>observations and </a:t>
            </a:r>
            <a:r>
              <a:rPr lang="en-US" sz="2000" dirty="0" smtClean="0"/>
              <a:t>analysis</a:t>
            </a:r>
          </a:p>
          <a:p>
            <a:r>
              <a:rPr lang="en-US" sz="2000" dirty="0" smtClean="0"/>
              <a:t>Organization of a nation-wide public-space event</a:t>
            </a:r>
          </a:p>
        </p:txBody>
      </p:sp>
      <p:pic>
        <p:nvPicPr>
          <p:cNvPr id="6" name="Picture 5" descr="urban gorillas logo_horizontal.png"/>
          <p:cNvPicPr>
            <a:picLocks noChangeAspect="1"/>
          </p:cNvPicPr>
          <p:nvPr/>
        </p:nvPicPr>
        <p:blipFill>
          <a:blip r:embed="rId3" cstate="print">
            <a:extLst>
              <a:ext uri="{28A0092B-C50C-407E-A947-70E740481C1C}">
                <a14:useLocalDpi xmlns="" xmlns:a14="http://schemas.microsoft.com/office/drawing/2010/main" val="0"/>
              </a:ext>
            </a:extLst>
          </a:blip>
          <a:stretch>
            <a:fillRect/>
          </a:stretch>
        </p:blipFill>
        <p:spPr>
          <a:xfrm>
            <a:off x="452826" y="190864"/>
            <a:ext cx="1312337" cy="457698"/>
          </a:xfrm>
          <a:prstGeom prst="rect">
            <a:avLst/>
          </a:prstGeom>
        </p:spPr>
      </p:pic>
      <p:sp>
        <p:nvSpPr>
          <p:cNvPr id="9" name="Title 1"/>
          <p:cNvSpPr>
            <a:spLocks noGrp="1"/>
          </p:cNvSpPr>
          <p:nvPr>
            <p:ph type="title"/>
          </p:nvPr>
        </p:nvSpPr>
        <p:spPr>
          <a:xfrm>
            <a:off x="1056858" y="544026"/>
            <a:ext cx="10515600" cy="1325563"/>
          </a:xfrm>
        </p:spPr>
        <p:txBody>
          <a:bodyPr>
            <a:normAutofit/>
          </a:bodyPr>
          <a:lstStyle/>
          <a:p>
            <a:r>
              <a:rPr lang="en-US" sz="3200" dirty="0" smtClean="0"/>
              <a:t>METHODOLOGY</a:t>
            </a:r>
            <a:endParaRPr lang="el-GR" sz="3200" dirty="0"/>
          </a:p>
        </p:txBody>
      </p:sp>
      <p:pic>
        <p:nvPicPr>
          <p:cNvPr id="2" name="Picture 1"/>
          <p:cNvPicPr>
            <a:picLocks noChangeAspect="1"/>
          </p:cNvPicPr>
          <p:nvPr/>
        </p:nvPicPr>
        <p:blipFill>
          <a:blip r:embed="rId4" cstate="print">
            <a:extLst>
              <a:ext uri="{28A0092B-C50C-407E-A947-70E740481C1C}">
                <a14:useLocalDpi xmlns="" xmlns:a14="http://schemas.microsoft.com/office/drawing/2010/main" val="0"/>
              </a:ext>
            </a:extLst>
          </a:blip>
          <a:stretch>
            <a:fillRect/>
          </a:stretch>
        </p:blipFill>
        <p:spPr>
          <a:xfrm>
            <a:off x="7759616" y="4328160"/>
            <a:ext cx="4112666" cy="2085530"/>
          </a:xfrm>
          <a:prstGeom prst="rect">
            <a:avLst/>
          </a:prstGeom>
        </p:spPr>
      </p:pic>
      <p:pic>
        <p:nvPicPr>
          <p:cNvPr id="1026" name="Picture 2" descr="C:\Users\Anna Merry\Documents\International Journal of Design\Research for Design\Model before.jpg"/>
          <p:cNvPicPr>
            <a:picLocks noChangeAspect="1" noChangeArrowheads="1"/>
          </p:cNvPicPr>
          <p:nvPr/>
        </p:nvPicPr>
        <p:blipFill>
          <a:blip r:embed="rId5" cstate="print">
            <a:extLst>
              <a:ext uri="{28A0092B-C50C-407E-A947-70E740481C1C}">
                <a14:useLocalDpi xmlns="" xmlns:a14="http://schemas.microsoft.com/office/drawing/2010/main" val="0"/>
              </a:ext>
            </a:extLst>
          </a:blip>
          <a:srcRect/>
          <a:stretch>
            <a:fillRect/>
          </a:stretch>
        </p:blipFill>
        <p:spPr bwMode="auto">
          <a:xfrm>
            <a:off x="7858978" y="314960"/>
            <a:ext cx="4112666" cy="3822510"/>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52281311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urban gorillas logo_horizontal.png"/>
          <p:cNvPicPr>
            <a:picLocks noChangeAspect="1"/>
          </p:cNvPicPr>
          <p:nvPr/>
        </p:nvPicPr>
        <p:blipFill>
          <a:blip r:embed="rId3" cstate="print">
            <a:extLst>
              <a:ext uri="{28A0092B-C50C-407E-A947-70E740481C1C}">
                <a14:useLocalDpi xmlns="" xmlns:a14="http://schemas.microsoft.com/office/drawing/2010/main" val="0"/>
              </a:ext>
            </a:extLst>
          </a:blip>
          <a:stretch>
            <a:fillRect/>
          </a:stretch>
        </p:blipFill>
        <p:spPr>
          <a:xfrm>
            <a:off x="452826" y="190864"/>
            <a:ext cx="1312337" cy="457698"/>
          </a:xfrm>
          <a:prstGeom prst="rect">
            <a:avLst/>
          </a:prstGeom>
        </p:spPr>
      </p:pic>
      <p:sp>
        <p:nvSpPr>
          <p:cNvPr id="8" name="Title 1"/>
          <p:cNvSpPr>
            <a:spLocks noGrp="1"/>
          </p:cNvSpPr>
          <p:nvPr>
            <p:ph type="title"/>
          </p:nvPr>
        </p:nvSpPr>
        <p:spPr>
          <a:xfrm>
            <a:off x="1056858" y="544026"/>
            <a:ext cx="10515600" cy="1325563"/>
          </a:xfrm>
        </p:spPr>
        <p:txBody>
          <a:bodyPr>
            <a:normAutofit/>
          </a:bodyPr>
          <a:lstStyle/>
          <a:p>
            <a:r>
              <a:rPr lang="en-US" sz="3200" dirty="0" smtClean="0"/>
              <a:t>RESULTS</a:t>
            </a:r>
            <a:endParaRPr lang="el-GR" sz="3200" dirty="0"/>
          </a:p>
        </p:txBody>
      </p:sp>
      <p:pic>
        <p:nvPicPr>
          <p:cNvPr id="18" name="Content Placeholder 17"/>
          <p:cNvPicPr>
            <a:picLocks noGrp="1" noChangeAspect="1"/>
          </p:cNvPicPr>
          <p:nvPr>
            <p:ph sz="half" idx="2"/>
          </p:nvPr>
        </p:nvPicPr>
        <p:blipFill>
          <a:blip r:embed="rId4" cstate="print">
            <a:extLst>
              <a:ext uri="{28A0092B-C50C-407E-A947-70E740481C1C}">
                <a14:useLocalDpi xmlns="" xmlns:a14="http://schemas.microsoft.com/office/drawing/2010/main" val="0"/>
              </a:ext>
            </a:extLst>
          </a:blip>
          <a:stretch>
            <a:fillRect/>
          </a:stretch>
        </p:blipFill>
        <p:spPr>
          <a:xfrm>
            <a:off x="413664" y="1804602"/>
            <a:ext cx="5900994" cy="1502567"/>
          </a:xfrm>
        </p:spPr>
      </p:pic>
      <p:pic>
        <p:nvPicPr>
          <p:cNvPr id="19" name="Picture 18"/>
          <p:cNvPicPr>
            <a:picLocks noChangeAspect="1"/>
          </p:cNvPicPr>
          <p:nvPr/>
        </p:nvPicPr>
        <p:blipFill>
          <a:blip r:embed="rId5" cstate="print">
            <a:extLst>
              <a:ext uri="{28A0092B-C50C-407E-A947-70E740481C1C}">
                <a14:useLocalDpi xmlns="" xmlns:a14="http://schemas.microsoft.com/office/drawing/2010/main" val="0"/>
              </a:ext>
            </a:extLst>
          </a:blip>
          <a:stretch>
            <a:fillRect/>
          </a:stretch>
        </p:blipFill>
        <p:spPr>
          <a:xfrm>
            <a:off x="7595665" y="1412568"/>
            <a:ext cx="3558458" cy="3531294"/>
          </a:xfrm>
          <a:prstGeom prst="rect">
            <a:avLst/>
          </a:prstGeom>
        </p:spPr>
      </p:pic>
      <p:pic>
        <p:nvPicPr>
          <p:cNvPr id="20" name="Picture 19"/>
          <p:cNvPicPr>
            <a:picLocks noChangeAspect="1"/>
          </p:cNvPicPr>
          <p:nvPr/>
        </p:nvPicPr>
        <p:blipFill>
          <a:blip r:embed="rId6" cstate="print">
            <a:extLst>
              <a:ext uri="{28A0092B-C50C-407E-A947-70E740481C1C}">
                <a14:useLocalDpi xmlns="" xmlns:a14="http://schemas.microsoft.com/office/drawing/2010/main" val="0"/>
              </a:ext>
            </a:extLst>
          </a:blip>
          <a:stretch>
            <a:fillRect/>
          </a:stretch>
        </p:blipFill>
        <p:spPr>
          <a:xfrm>
            <a:off x="146610" y="3776913"/>
            <a:ext cx="6411178" cy="3050480"/>
          </a:xfrm>
          <a:prstGeom prst="rect">
            <a:avLst/>
          </a:prstGeom>
        </p:spPr>
      </p:pic>
      <p:pic>
        <p:nvPicPr>
          <p:cNvPr id="21" name="Picture 20"/>
          <p:cNvPicPr>
            <a:picLocks noChangeAspect="1"/>
          </p:cNvPicPr>
          <p:nvPr/>
        </p:nvPicPr>
        <p:blipFill>
          <a:blip r:embed="rId7" cstate="print">
            <a:extLst>
              <a:ext uri="{28A0092B-C50C-407E-A947-70E740481C1C}">
                <a14:useLocalDpi xmlns="" xmlns:a14="http://schemas.microsoft.com/office/drawing/2010/main" val="0"/>
              </a:ext>
            </a:extLst>
          </a:blip>
          <a:stretch>
            <a:fillRect/>
          </a:stretch>
        </p:blipFill>
        <p:spPr>
          <a:xfrm>
            <a:off x="6557788" y="4907038"/>
            <a:ext cx="5634212" cy="1684586"/>
          </a:xfrm>
          <a:prstGeom prst="rect">
            <a:avLst/>
          </a:prstGeom>
        </p:spPr>
      </p:pic>
      <p:sp>
        <p:nvSpPr>
          <p:cNvPr id="2" name="Rectangle 1"/>
          <p:cNvSpPr/>
          <p:nvPr/>
        </p:nvSpPr>
        <p:spPr>
          <a:xfrm>
            <a:off x="8016240" y="3276553"/>
            <a:ext cx="3060000" cy="162560"/>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a:p>
        </p:txBody>
      </p:sp>
      <p:sp>
        <p:nvSpPr>
          <p:cNvPr id="3" name="Rectangle 2"/>
          <p:cNvSpPr/>
          <p:nvPr/>
        </p:nvSpPr>
        <p:spPr>
          <a:xfrm>
            <a:off x="413664" y="6075680"/>
            <a:ext cx="6037936" cy="162560"/>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a:p>
        </p:txBody>
      </p:sp>
      <p:sp>
        <p:nvSpPr>
          <p:cNvPr id="10" name="Rectangle 9"/>
          <p:cNvSpPr/>
          <p:nvPr/>
        </p:nvSpPr>
        <p:spPr>
          <a:xfrm>
            <a:off x="485890" y="2641600"/>
            <a:ext cx="4614430" cy="181651"/>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a:p>
        </p:txBody>
      </p:sp>
      <p:sp>
        <p:nvSpPr>
          <p:cNvPr id="11" name="Rectangle 10"/>
          <p:cNvSpPr/>
          <p:nvPr/>
        </p:nvSpPr>
        <p:spPr>
          <a:xfrm>
            <a:off x="8016240" y="3068320"/>
            <a:ext cx="3060000" cy="141474"/>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a:p>
        </p:txBody>
      </p:sp>
    </p:spTree>
    <p:extLst>
      <p:ext uri="{BB962C8B-B14F-4D97-AF65-F5344CB8AC3E}">
        <p14:creationId xmlns="" xmlns:p14="http://schemas.microsoft.com/office/powerpoint/2010/main" val="383932922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cstate="print">
            <a:extLst>
              <a:ext uri="{28A0092B-C50C-407E-A947-70E740481C1C}">
                <a14:useLocalDpi xmlns="" xmlns:a14="http://schemas.microsoft.com/office/drawing/2010/main" val="0"/>
              </a:ext>
            </a:extLst>
          </a:blip>
          <a:stretch>
            <a:fillRect/>
          </a:stretch>
        </p:blipFill>
        <p:spPr>
          <a:xfrm>
            <a:off x="429829" y="3629243"/>
            <a:ext cx="4776835" cy="2884788"/>
          </a:xfrm>
          <a:prstGeom prst="rect">
            <a:avLst/>
          </a:prstGeom>
        </p:spPr>
      </p:pic>
      <p:sp>
        <p:nvSpPr>
          <p:cNvPr id="8" name="Content Placeholder 2"/>
          <p:cNvSpPr>
            <a:spLocks noGrp="1"/>
          </p:cNvSpPr>
          <p:nvPr>
            <p:ph idx="1"/>
          </p:nvPr>
        </p:nvSpPr>
        <p:spPr>
          <a:xfrm>
            <a:off x="1056858" y="1869589"/>
            <a:ext cx="4770782" cy="4888213"/>
          </a:xfrm>
        </p:spPr>
        <p:txBody>
          <a:bodyPr>
            <a:normAutofit/>
          </a:bodyPr>
          <a:lstStyle/>
          <a:p>
            <a:pPr marL="0" indent="0">
              <a:buNone/>
            </a:pPr>
            <a:r>
              <a:rPr lang="en-US" sz="2000" dirty="0" smtClean="0"/>
              <a:t>5 abandoned and under-utilized spaces in the old city of Nicosia were reinvented with structures created in the first workshop. </a:t>
            </a:r>
          </a:p>
          <a:p>
            <a:pPr marL="0" indent="0">
              <a:buNone/>
            </a:pPr>
            <a:endParaRPr lang="en-US" sz="2000" dirty="0" smtClean="0"/>
          </a:p>
        </p:txBody>
      </p:sp>
      <p:pic>
        <p:nvPicPr>
          <p:cNvPr id="5" name="Picture 4"/>
          <p:cNvPicPr>
            <a:picLocks noChangeAspect="1"/>
          </p:cNvPicPr>
          <p:nvPr/>
        </p:nvPicPr>
        <p:blipFill>
          <a:blip r:embed="rId4" cstate="print">
            <a:extLst>
              <a:ext uri="{28A0092B-C50C-407E-A947-70E740481C1C}">
                <a14:useLocalDpi xmlns="" xmlns:a14="http://schemas.microsoft.com/office/drawing/2010/main" val="0"/>
              </a:ext>
            </a:extLst>
          </a:blip>
          <a:stretch>
            <a:fillRect/>
          </a:stretch>
        </p:blipFill>
        <p:spPr>
          <a:xfrm>
            <a:off x="7123241" y="0"/>
            <a:ext cx="2566772" cy="3422363"/>
          </a:xfrm>
          <a:prstGeom prst="rect">
            <a:avLst/>
          </a:prstGeom>
        </p:spPr>
      </p:pic>
      <p:pic>
        <p:nvPicPr>
          <p:cNvPr id="9" name="Picture 8"/>
          <p:cNvPicPr>
            <a:picLocks noChangeAspect="1"/>
          </p:cNvPicPr>
          <p:nvPr/>
        </p:nvPicPr>
        <p:blipFill>
          <a:blip r:embed="rId5" cstate="print">
            <a:extLst>
              <a:ext uri="{28A0092B-C50C-407E-A947-70E740481C1C}">
                <a14:useLocalDpi xmlns="" xmlns:a14="http://schemas.microsoft.com/office/drawing/2010/main" val="0"/>
              </a:ext>
            </a:extLst>
          </a:blip>
          <a:stretch>
            <a:fillRect/>
          </a:stretch>
        </p:blipFill>
        <p:spPr>
          <a:xfrm>
            <a:off x="5381979" y="3629243"/>
            <a:ext cx="4305007" cy="3228755"/>
          </a:xfrm>
          <a:prstGeom prst="rect">
            <a:avLst/>
          </a:prstGeom>
        </p:spPr>
      </p:pic>
      <p:pic>
        <p:nvPicPr>
          <p:cNvPr id="11" name="Picture 10"/>
          <p:cNvPicPr>
            <a:picLocks noChangeAspect="1"/>
          </p:cNvPicPr>
          <p:nvPr/>
        </p:nvPicPr>
        <p:blipFill>
          <a:blip r:embed="rId6" cstate="print">
            <a:extLst>
              <a:ext uri="{28A0092B-C50C-407E-A947-70E740481C1C}">
                <a14:useLocalDpi xmlns="" xmlns:a14="http://schemas.microsoft.com/office/drawing/2010/main" val="0"/>
              </a:ext>
            </a:extLst>
          </a:blip>
          <a:stretch>
            <a:fillRect/>
          </a:stretch>
        </p:blipFill>
        <p:spPr>
          <a:xfrm rot="5400000">
            <a:off x="7972773" y="2689455"/>
            <a:ext cx="5933440" cy="2505014"/>
          </a:xfrm>
          <a:prstGeom prst="rect">
            <a:avLst/>
          </a:prstGeom>
        </p:spPr>
      </p:pic>
      <p:sp>
        <p:nvSpPr>
          <p:cNvPr id="12" name="TextBox 11"/>
          <p:cNvSpPr txBox="1"/>
          <p:nvPr/>
        </p:nvSpPr>
        <p:spPr>
          <a:xfrm>
            <a:off x="5552383" y="24427"/>
            <a:ext cx="1689653" cy="584775"/>
          </a:xfrm>
          <a:prstGeom prst="rect">
            <a:avLst/>
          </a:prstGeom>
          <a:noFill/>
        </p:spPr>
        <p:txBody>
          <a:bodyPr wrap="square" rtlCol="0">
            <a:spAutoFit/>
          </a:bodyPr>
          <a:lstStyle/>
          <a:p>
            <a:r>
              <a:rPr lang="en-US" sz="1600" dirty="0" smtClean="0"/>
              <a:t>Abandoned Hotel </a:t>
            </a:r>
            <a:r>
              <a:rPr lang="en-US" sz="1600" dirty="0" err="1" smtClean="0"/>
              <a:t>Ypnos</a:t>
            </a:r>
            <a:endParaRPr lang="el-GR" sz="1600" dirty="0"/>
          </a:p>
        </p:txBody>
      </p:sp>
      <p:sp>
        <p:nvSpPr>
          <p:cNvPr id="13" name="TextBox 12"/>
          <p:cNvSpPr txBox="1"/>
          <p:nvPr/>
        </p:nvSpPr>
        <p:spPr>
          <a:xfrm>
            <a:off x="5244105" y="2931476"/>
            <a:ext cx="1689653" cy="584775"/>
          </a:xfrm>
          <a:prstGeom prst="rect">
            <a:avLst/>
          </a:prstGeom>
          <a:noFill/>
        </p:spPr>
        <p:txBody>
          <a:bodyPr wrap="square" rtlCol="0">
            <a:spAutoFit/>
          </a:bodyPr>
          <a:lstStyle/>
          <a:p>
            <a:r>
              <a:rPr lang="en-US" sz="1600" dirty="0" smtClean="0"/>
              <a:t>Cyprus public Library</a:t>
            </a:r>
            <a:endParaRPr lang="el-GR" sz="1600" dirty="0"/>
          </a:p>
        </p:txBody>
      </p:sp>
      <p:sp>
        <p:nvSpPr>
          <p:cNvPr id="14" name="TextBox 13"/>
          <p:cNvSpPr txBox="1"/>
          <p:nvPr/>
        </p:nvSpPr>
        <p:spPr>
          <a:xfrm>
            <a:off x="10310192" y="119785"/>
            <a:ext cx="1689653" cy="584775"/>
          </a:xfrm>
          <a:prstGeom prst="rect">
            <a:avLst/>
          </a:prstGeom>
          <a:noFill/>
        </p:spPr>
        <p:txBody>
          <a:bodyPr wrap="square" rtlCol="0">
            <a:spAutoFit/>
          </a:bodyPr>
          <a:lstStyle/>
          <a:p>
            <a:r>
              <a:rPr lang="en-US" sz="1600" dirty="0" smtClean="0"/>
              <a:t>Arcade near the UN checkpoint</a:t>
            </a:r>
            <a:endParaRPr lang="el-GR" sz="1600" dirty="0"/>
          </a:p>
        </p:txBody>
      </p:sp>
      <p:sp>
        <p:nvSpPr>
          <p:cNvPr id="15" name="Title 1"/>
          <p:cNvSpPr>
            <a:spLocks noGrp="1"/>
          </p:cNvSpPr>
          <p:nvPr>
            <p:ph type="title"/>
          </p:nvPr>
        </p:nvSpPr>
        <p:spPr>
          <a:xfrm>
            <a:off x="1056858" y="544026"/>
            <a:ext cx="10515600" cy="1325563"/>
          </a:xfrm>
        </p:spPr>
        <p:txBody>
          <a:bodyPr>
            <a:normAutofit/>
          </a:bodyPr>
          <a:lstStyle/>
          <a:p>
            <a:r>
              <a:rPr lang="en-US" sz="3200" dirty="0" smtClean="0"/>
              <a:t>INFLATING THE PUBLIC I</a:t>
            </a:r>
            <a:endParaRPr lang="el-GR" sz="3200" dirty="0"/>
          </a:p>
        </p:txBody>
      </p:sp>
      <p:pic>
        <p:nvPicPr>
          <p:cNvPr id="16" name="Picture 15" descr="urban gorillas logo_horizontal.png"/>
          <p:cNvPicPr>
            <a:picLocks noChangeAspect="1"/>
          </p:cNvPicPr>
          <p:nvPr/>
        </p:nvPicPr>
        <p:blipFill>
          <a:blip r:embed="rId7" cstate="print">
            <a:extLst>
              <a:ext uri="{28A0092B-C50C-407E-A947-70E740481C1C}">
                <a14:useLocalDpi xmlns="" xmlns:a14="http://schemas.microsoft.com/office/drawing/2010/main" val="0"/>
              </a:ext>
            </a:extLst>
          </a:blip>
          <a:stretch>
            <a:fillRect/>
          </a:stretch>
        </p:blipFill>
        <p:spPr>
          <a:xfrm>
            <a:off x="452826" y="190864"/>
            <a:ext cx="1312337" cy="457698"/>
          </a:xfrm>
          <a:prstGeom prst="rect">
            <a:avLst/>
          </a:prstGeom>
        </p:spPr>
      </p:pic>
    </p:spTree>
    <p:extLst>
      <p:ext uri="{BB962C8B-B14F-4D97-AF65-F5344CB8AC3E}">
        <p14:creationId xmlns="" xmlns:p14="http://schemas.microsoft.com/office/powerpoint/2010/main" val="862592063"/>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1824</TotalTime>
  <Words>1530</Words>
  <Application>Microsoft Office PowerPoint</Application>
  <PresentationFormat>Egyéni</PresentationFormat>
  <Paragraphs>129</Paragraphs>
  <Slides>15</Slides>
  <Notes>14</Notes>
  <HiddenSlides>0</HiddenSlides>
  <MMClips>0</MMClips>
  <ScaleCrop>false</ScaleCrop>
  <HeadingPairs>
    <vt:vector size="4" baseType="variant">
      <vt:variant>
        <vt:lpstr>Téma</vt:lpstr>
      </vt:variant>
      <vt:variant>
        <vt:i4>1</vt:i4>
      </vt:variant>
      <vt:variant>
        <vt:lpstr>Diacímek</vt:lpstr>
      </vt:variant>
      <vt:variant>
        <vt:i4>15</vt:i4>
      </vt:variant>
    </vt:vector>
  </HeadingPairs>
  <TitlesOfParts>
    <vt:vector size="16" baseType="lpstr">
      <vt:lpstr>Office Theme</vt:lpstr>
      <vt:lpstr>Green Urban Lab</vt:lpstr>
      <vt:lpstr>URBAN GORILLAS</vt:lpstr>
      <vt:lpstr>ACTIONS</vt:lpstr>
      <vt:lpstr>EXPERTISE</vt:lpstr>
      <vt:lpstr>PROJECT DESCRIPTION</vt:lpstr>
      <vt:lpstr>MAIN OBJECTIVES</vt:lpstr>
      <vt:lpstr>METHODOLOGY</vt:lpstr>
      <vt:lpstr>RESULTS</vt:lpstr>
      <vt:lpstr>INFLATING THE PUBLIC I</vt:lpstr>
      <vt:lpstr>INFLATING THE PUBLIC II </vt:lpstr>
      <vt:lpstr>FOUSKOPOLIS-LIFE INSIDE_OUTSIDE THE BUBBLE </vt:lpstr>
      <vt:lpstr>COLLABORATORS</vt:lpstr>
      <vt:lpstr>RESULTS/OBJECTIVES OF THE EVENTS</vt:lpstr>
      <vt:lpstr>IMPACT</vt:lpstr>
      <vt:lpstr>15. dia</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ZOE GEORGIOU</dc:creator>
  <cp:lastModifiedBy>rol</cp:lastModifiedBy>
  <cp:revision>132</cp:revision>
  <dcterms:created xsi:type="dcterms:W3CDTF">2017-03-29T22:43:45Z</dcterms:created>
  <dcterms:modified xsi:type="dcterms:W3CDTF">2017-04-07T17:40:01Z</dcterms:modified>
</cp:coreProperties>
</file>